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notesMasterIdLst>
    <p:notesMasterId r:id="rId12"/>
  </p:notesMasterIdLst>
  <p:sldIdLst>
    <p:sldId id="256" r:id="rId2"/>
    <p:sldId id="257" r:id="rId3"/>
    <p:sldId id="259" r:id="rId4"/>
    <p:sldId id="260" r:id="rId5"/>
    <p:sldId id="258" r:id="rId6"/>
    <p:sldId id="265" r:id="rId7"/>
    <p:sldId id="261" r:id="rId8"/>
    <p:sldId id="262" r:id="rId9"/>
    <p:sldId id="263" r:id="rId10"/>
    <p:sldId id="264"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1236" y="1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22520822397200349"/>
          <c:y val="0"/>
        </c:manualLayout>
      </c:layout>
      <c:overlay val="0"/>
    </c:title>
    <c:autoTitleDeleted val="0"/>
    <c:view3D>
      <c:rotX val="75"/>
      <c:rotY val="0"/>
      <c:rAngAx val="0"/>
      <c:perspective val="30"/>
    </c:view3D>
    <c:floor>
      <c:thickness val="0"/>
    </c:floor>
    <c:sideWall>
      <c:thickness val="0"/>
    </c:sideWall>
    <c:backWall>
      <c:thickness val="0"/>
    </c:backWall>
    <c:plotArea>
      <c:layout/>
      <c:pie3DChart>
        <c:varyColors val="1"/>
        <c:ser>
          <c:idx val="0"/>
          <c:order val="0"/>
          <c:tx>
            <c:strRef>
              <c:f>Sheet1!$J$8</c:f>
              <c:strCache>
                <c:ptCount val="1"/>
                <c:pt idx="0">
                  <c:v>Revenue (2023)</c:v>
                </c:pt>
              </c:strCache>
            </c:strRef>
          </c:tx>
          <c:dLbls>
            <c:dLbl>
              <c:idx val="0"/>
              <c:layout>
                <c:manualLayout>
                  <c:x val="-6.1111111111111109E-2"/>
                  <c:y val="-0.1111111111111111"/>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0-9345-4A40-91FC-389AF08C3D83}"/>
                </c:ext>
              </c:extLst>
            </c:dLbl>
            <c:spPr>
              <a:noFill/>
              <a:ln>
                <a:noFill/>
              </a:ln>
              <a:effectLst/>
            </c:spPr>
            <c:dLblPos val="outEnd"/>
            <c:showLegendKey val="0"/>
            <c:showVal val="1"/>
            <c:showCatName val="0"/>
            <c:showSerName val="0"/>
            <c:showPercent val="0"/>
            <c:showBubbleSize val="0"/>
            <c:showLeaderLines val="1"/>
            <c:extLst xmlns:c16r2="http://schemas.microsoft.com/office/drawing/2015/06/chart">
              <c:ext xmlns:c15="http://schemas.microsoft.com/office/drawing/2012/chart" uri="{CE6537A1-D6FC-4f65-9D91-7224C49458BB}"/>
            </c:extLst>
          </c:dLbls>
          <c:cat>
            <c:multiLvlStrRef>
              <c:f>Sheet1!$H$9:$I$12</c:f>
              <c:multiLvlStrCache>
                <c:ptCount val="4"/>
                <c:lvl>
                  <c:pt idx="0">
                    <c:v>MediOnco</c:v>
                  </c:pt>
                  <c:pt idx="1">
                    <c:v>MediDiab</c:v>
                  </c:pt>
                  <c:pt idx="2">
                    <c:v>MediHeart</c:v>
                  </c:pt>
                  <c:pt idx="3">
                    <c:v>MediCough</c:v>
                  </c:pt>
                </c:lvl>
                <c:lvl>
                  <c:pt idx="0">
                    <c:v>Oncology</c:v>
                  </c:pt>
                  <c:pt idx="1">
                    <c:v>Diabetes</c:v>
                  </c:pt>
                  <c:pt idx="2">
                    <c:v>Cardiovascular</c:v>
                  </c:pt>
                  <c:pt idx="3">
                    <c:v>Over-the-Counter</c:v>
                  </c:pt>
                </c:lvl>
              </c:multiLvlStrCache>
            </c:multiLvlStrRef>
          </c:cat>
          <c:val>
            <c:numRef>
              <c:f>Sheet1!$J$9:$J$12</c:f>
              <c:numCache>
                <c:formatCode>"$"#,##0_);[Red]\("$"#,##0\)</c:formatCode>
                <c:ptCount val="4"/>
                <c:pt idx="0">
                  <c:v>1000000000</c:v>
                </c:pt>
                <c:pt idx="1">
                  <c:v>600000000</c:v>
                </c:pt>
                <c:pt idx="2">
                  <c:v>400000000</c:v>
                </c:pt>
                <c:pt idx="3">
                  <c:v>500000000</c:v>
                </c:pt>
              </c:numCache>
            </c:numRef>
          </c:val>
          <c:extLst xmlns:c16r2="http://schemas.microsoft.com/office/drawing/2015/06/chart">
            <c:ext xmlns:c16="http://schemas.microsoft.com/office/drawing/2014/chart" uri="{C3380CC4-5D6E-409C-BE32-E72D297353CC}">
              <c16:uniqueId val="{00000001-9345-4A40-91FC-389AF08C3D83}"/>
            </c:ext>
          </c:extLst>
        </c:ser>
        <c:ser>
          <c:idx val="1"/>
          <c:order val="1"/>
          <c:tx>
            <c:strRef>
              <c:f>Sheet1!$K$8</c:f>
              <c:strCache>
                <c:ptCount val="1"/>
                <c:pt idx="0">
                  <c:v>Cost of Goods Sold (COGS)</c:v>
                </c:pt>
              </c:strCache>
            </c:strRef>
          </c:tx>
          <c:cat>
            <c:multiLvlStrRef>
              <c:f>Sheet1!$H$9:$I$12</c:f>
              <c:multiLvlStrCache>
                <c:ptCount val="4"/>
                <c:lvl>
                  <c:pt idx="0">
                    <c:v>MediOnco</c:v>
                  </c:pt>
                  <c:pt idx="1">
                    <c:v>MediDiab</c:v>
                  </c:pt>
                  <c:pt idx="2">
                    <c:v>MediHeart</c:v>
                  </c:pt>
                  <c:pt idx="3">
                    <c:v>MediCough</c:v>
                  </c:pt>
                </c:lvl>
                <c:lvl>
                  <c:pt idx="0">
                    <c:v>Oncology</c:v>
                  </c:pt>
                  <c:pt idx="1">
                    <c:v>Diabetes</c:v>
                  </c:pt>
                  <c:pt idx="2">
                    <c:v>Cardiovascular</c:v>
                  </c:pt>
                  <c:pt idx="3">
                    <c:v>Over-the-Counter</c:v>
                  </c:pt>
                </c:lvl>
              </c:multiLvlStrCache>
            </c:multiLvlStrRef>
          </c:cat>
          <c:val>
            <c:numRef>
              <c:f>Sheet1!$K$9:$K$12</c:f>
              <c:numCache>
                <c:formatCode>"$"#,##0_);[Red]\("$"#,##0\)</c:formatCode>
                <c:ptCount val="4"/>
                <c:pt idx="0">
                  <c:v>600000000</c:v>
                </c:pt>
                <c:pt idx="1">
                  <c:v>450000000</c:v>
                </c:pt>
                <c:pt idx="2">
                  <c:v>280000000</c:v>
                </c:pt>
                <c:pt idx="3">
                  <c:v>400000000</c:v>
                </c:pt>
              </c:numCache>
            </c:numRef>
          </c:val>
          <c:extLst xmlns:c16r2="http://schemas.microsoft.com/office/drawing/2015/06/chart">
            <c:ext xmlns:c16="http://schemas.microsoft.com/office/drawing/2014/chart" uri="{C3380CC4-5D6E-409C-BE32-E72D297353CC}">
              <c16:uniqueId val="{00000002-9345-4A40-91FC-389AF08C3D83}"/>
            </c:ext>
          </c:extLst>
        </c:ser>
        <c:ser>
          <c:idx val="2"/>
          <c:order val="2"/>
          <c:tx>
            <c:strRef>
              <c:f>Sheet1!$L$8</c:f>
              <c:strCache>
                <c:ptCount val="1"/>
                <c:pt idx="0">
                  <c:v>Profit (2023)</c:v>
                </c:pt>
              </c:strCache>
            </c:strRef>
          </c:tx>
          <c:cat>
            <c:multiLvlStrRef>
              <c:f>Sheet1!$H$9:$I$12</c:f>
              <c:multiLvlStrCache>
                <c:ptCount val="4"/>
                <c:lvl>
                  <c:pt idx="0">
                    <c:v>MediOnco</c:v>
                  </c:pt>
                  <c:pt idx="1">
                    <c:v>MediDiab</c:v>
                  </c:pt>
                  <c:pt idx="2">
                    <c:v>MediHeart</c:v>
                  </c:pt>
                  <c:pt idx="3">
                    <c:v>MediCough</c:v>
                  </c:pt>
                </c:lvl>
                <c:lvl>
                  <c:pt idx="0">
                    <c:v>Oncology</c:v>
                  </c:pt>
                  <c:pt idx="1">
                    <c:v>Diabetes</c:v>
                  </c:pt>
                  <c:pt idx="2">
                    <c:v>Cardiovascular</c:v>
                  </c:pt>
                  <c:pt idx="3">
                    <c:v>Over-the-Counter</c:v>
                  </c:pt>
                </c:lvl>
              </c:multiLvlStrCache>
            </c:multiLvlStrRef>
          </c:cat>
          <c:val>
            <c:numRef>
              <c:f>Sheet1!$L$9:$L$12</c:f>
              <c:numCache>
                <c:formatCode>"$"#,##0_);[Red]\("$"#,##0\)</c:formatCode>
                <c:ptCount val="4"/>
                <c:pt idx="0">
                  <c:v>300000000</c:v>
                </c:pt>
                <c:pt idx="1">
                  <c:v>150000000</c:v>
                </c:pt>
                <c:pt idx="2">
                  <c:v>120000000</c:v>
                </c:pt>
                <c:pt idx="3">
                  <c:v>100000000</c:v>
                </c:pt>
              </c:numCache>
            </c:numRef>
          </c:val>
          <c:extLst xmlns:c16r2="http://schemas.microsoft.com/office/drawing/2015/06/chart">
            <c:ext xmlns:c16="http://schemas.microsoft.com/office/drawing/2014/chart" uri="{C3380CC4-5D6E-409C-BE32-E72D297353CC}">
              <c16:uniqueId val="{00000003-9345-4A40-91FC-389AF08C3D83}"/>
            </c:ext>
          </c:extLst>
        </c:ser>
        <c:dLbls>
          <c:showLegendKey val="0"/>
          <c:showVal val="0"/>
          <c:showCatName val="0"/>
          <c:showSerName val="0"/>
          <c:showPercent val="0"/>
          <c:showBubbleSize val="0"/>
          <c:showLeaderLines val="1"/>
        </c:dLbls>
      </c:pie3DChart>
    </c:plotArea>
    <c:legend>
      <c:legendPos val="r"/>
      <c:layout>
        <c:manualLayout>
          <c:xMode val="edge"/>
          <c:yMode val="edge"/>
          <c:x val="0.65041666666666664"/>
          <c:y val="0.36183253135024795"/>
          <c:w val="0.34125"/>
          <c:h val="0.55862642169728782"/>
        </c:manualLayout>
      </c:layout>
      <c:overlay val="0"/>
    </c:legend>
    <c:plotVisOnly val="1"/>
    <c:dispBlanksAs val="gap"/>
    <c:showDLblsOverMax val="0"/>
  </c:chart>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1C274B-1F5B-4F81-A5D5-31E8A008E5D8}" type="doc">
      <dgm:prSet loTypeId="urn:microsoft.com/office/officeart/2005/8/layout/list1" loCatId="list" qsTypeId="urn:microsoft.com/office/officeart/2005/8/quickstyle/3d2" qsCatId="3D" csTypeId="urn:microsoft.com/office/officeart/2005/8/colors/accent1_2" csCatId="accent1" phldr="1"/>
      <dgm:spPr/>
      <dgm:t>
        <a:bodyPr/>
        <a:lstStyle/>
        <a:p>
          <a:endParaRPr lang="en-US"/>
        </a:p>
      </dgm:t>
    </dgm:pt>
    <dgm:pt modelId="{5DAEBF94-07BB-42E1-9455-829856B8BD03}">
      <dgm:prSet phldrT="[Text]"/>
      <dgm:spPr>
        <a:solidFill>
          <a:schemeClr val="accent5"/>
        </a:solidFill>
      </dgm:spPr>
      <dgm:t>
        <a:bodyPr/>
        <a:lstStyle/>
        <a:p>
          <a:r>
            <a:rPr lang="en-US" dirty="0" err="1" smtClean="0"/>
            <a:t>Medionco</a:t>
          </a:r>
          <a:endParaRPr lang="en-US" dirty="0"/>
        </a:p>
      </dgm:t>
    </dgm:pt>
    <dgm:pt modelId="{F17F34FD-FE72-440C-9E88-578004E2E67F}" type="parTrans" cxnId="{5E564A9D-3564-47FC-9F30-5C96376AB1CB}">
      <dgm:prSet/>
      <dgm:spPr/>
      <dgm:t>
        <a:bodyPr/>
        <a:lstStyle/>
        <a:p>
          <a:endParaRPr lang="en-US"/>
        </a:p>
      </dgm:t>
    </dgm:pt>
    <dgm:pt modelId="{AF96F516-A0AE-4013-9DAA-DAEB0882B2E1}" type="sibTrans" cxnId="{5E564A9D-3564-47FC-9F30-5C96376AB1CB}">
      <dgm:prSet/>
      <dgm:spPr/>
      <dgm:t>
        <a:bodyPr/>
        <a:lstStyle/>
        <a:p>
          <a:endParaRPr lang="en-US"/>
        </a:p>
      </dgm:t>
    </dgm:pt>
    <dgm:pt modelId="{B7DB68A5-F434-45B7-B54F-7601B7573F68}">
      <dgm:prSet phldrT="[Text]"/>
      <dgm:spPr>
        <a:solidFill>
          <a:schemeClr val="accent5"/>
        </a:solidFill>
      </dgm:spPr>
      <dgm:t>
        <a:bodyPr/>
        <a:lstStyle/>
        <a:p>
          <a:r>
            <a:rPr lang="en-US" dirty="0" err="1" smtClean="0"/>
            <a:t>MediDiab</a:t>
          </a:r>
          <a:endParaRPr lang="en-US" dirty="0"/>
        </a:p>
      </dgm:t>
    </dgm:pt>
    <dgm:pt modelId="{6B826FFA-81CA-4F19-8CC5-742C4D018E99}" type="parTrans" cxnId="{049AC39B-FFF9-408E-96EF-91B70A3FA5BE}">
      <dgm:prSet/>
      <dgm:spPr/>
      <dgm:t>
        <a:bodyPr/>
        <a:lstStyle/>
        <a:p>
          <a:endParaRPr lang="en-US"/>
        </a:p>
      </dgm:t>
    </dgm:pt>
    <dgm:pt modelId="{EDF4830B-D1DA-46B4-83C6-B2B0C2921FB0}" type="sibTrans" cxnId="{049AC39B-FFF9-408E-96EF-91B70A3FA5BE}">
      <dgm:prSet/>
      <dgm:spPr/>
      <dgm:t>
        <a:bodyPr/>
        <a:lstStyle/>
        <a:p>
          <a:endParaRPr lang="en-US"/>
        </a:p>
      </dgm:t>
    </dgm:pt>
    <dgm:pt modelId="{48215874-6CD4-4F21-9E54-4D56E7E93318}">
      <dgm:prSet phldrT="[Text]"/>
      <dgm:spPr>
        <a:solidFill>
          <a:schemeClr val="accent5"/>
        </a:solidFill>
      </dgm:spPr>
      <dgm:t>
        <a:bodyPr/>
        <a:lstStyle/>
        <a:p>
          <a:r>
            <a:rPr lang="en-US" dirty="0" smtClean="0"/>
            <a:t>Medicare</a:t>
          </a:r>
          <a:endParaRPr lang="en-US" dirty="0"/>
        </a:p>
      </dgm:t>
    </dgm:pt>
    <dgm:pt modelId="{42BE8D56-742E-4280-9512-E0FDDBF02D3D}" type="parTrans" cxnId="{5F8F7A8E-0EAE-4716-9C56-6E8DC1C7B18F}">
      <dgm:prSet/>
      <dgm:spPr/>
      <dgm:t>
        <a:bodyPr/>
        <a:lstStyle/>
        <a:p>
          <a:endParaRPr lang="en-US"/>
        </a:p>
      </dgm:t>
    </dgm:pt>
    <dgm:pt modelId="{9D9938D7-CB80-4928-8BE5-7D54C29F4C42}" type="sibTrans" cxnId="{5F8F7A8E-0EAE-4716-9C56-6E8DC1C7B18F}">
      <dgm:prSet/>
      <dgm:spPr/>
      <dgm:t>
        <a:bodyPr/>
        <a:lstStyle/>
        <a:p>
          <a:endParaRPr lang="en-US"/>
        </a:p>
      </dgm:t>
    </dgm:pt>
    <dgm:pt modelId="{C651E7E1-EE08-4D20-99F9-A3128B469FED}" type="pres">
      <dgm:prSet presAssocID="{131C274B-1F5B-4F81-A5D5-31E8A008E5D8}" presName="linear" presStyleCnt="0">
        <dgm:presLayoutVars>
          <dgm:dir/>
          <dgm:animLvl val="lvl"/>
          <dgm:resizeHandles val="exact"/>
        </dgm:presLayoutVars>
      </dgm:prSet>
      <dgm:spPr/>
      <dgm:t>
        <a:bodyPr/>
        <a:lstStyle/>
        <a:p>
          <a:endParaRPr lang="en-US"/>
        </a:p>
      </dgm:t>
    </dgm:pt>
    <dgm:pt modelId="{91E5C288-4128-4880-8D77-BCDBADD9C19A}" type="pres">
      <dgm:prSet presAssocID="{5DAEBF94-07BB-42E1-9455-829856B8BD03}" presName="parentLin" presStyleCnt="0"/>
      <dgm:spPr/>
    </dgm:pt>
    <dgm:pt modelId="{0870B367-548D-41F3-A171-DD87E21DC7D4}" type="pres">
      <dgm:prSet presAssocID="{5DAEBF94-07BB-42E1-9455-829856B8BD03}" presName="parentLeftMargin" presStyleLbl="node1" presStyleIdx="0" presStyleCnt="3"/>
      <dgm:spPr/>
      <dgm:t>
        <a:bodyPr/>
        <a:lstStyle/>
        <a:p>
          <a:endParaRPr lang="en-US"/>
        </a:p>
      </dgm:t>
    </dgm:pt>
    <dgm:pt modelId="{9B7AB120-0F3B-4A73-97BC-B3C96CB9C8D0}" type="pres">
      <dgm:prSet presAssocID="{5DAEBF94-07BB-42E1-9455-829856B8BD03}" presName="parentText" presStyleLbl="node1" presStyleIdx="0" presStyleCnt="3">
        <dgm:presLayoutVars>
          <dgm:chMax val="0"/>
          <dgm:bulletEnabled val="1"/>
        </dgm:presLayoutVars>
      </dgm:prSet>
      <dgm:spPr/>
      <dgm:t>
        <a:bodyPr/>
        <a:lstStyle/>
        <a:p>
          <a:endParaRPr lang="en-US"/>
        </a:p>
      </dgm:t>
    </dgm:pt>
    <dgm:pt modelId="{3D90BC6A-2295-43F5-9E73-78D448D8C5BD}" type="pres">
      <dgm:prSet presAssocID="{5DAEBF94-07BB-42E1-9455-829856B8BD03}" presName="negativeSpace" presStyleCnt="0"/>
      <dgm:spPr/>
    </dgm:pt>
    <dgm:pt modelId="{22A3EF84-C51F-4DA0-B331-B282BA8DFE73}" type="pres">
      <dgm:prSet presAssocID="{5DAEBF94-07BB-42E1-9455-829856B8BD03}" presName="childText" presStyleLbl="conFgAcc1" presStyleIdx="0" presStyleCnt="3" custLinFactNeighborY="-37671">
        <dgm:presLayoutVars>
          <dgm:bulletEnabled val="1"/>
        </dgm:presLayoutVars>
      </dgm:prSet>
      <dgm:spPr/>
    </dgm:pt>
    <dgm:pt modelId="{D384D35A-8924-4A10-B63A-41951EAACED7}" type="pres">
      <dgm:prSet presAssocID="{AF96F516-A0AE-4013-9DAA-DAEB0882B2E1}" presName="spaceBetweenRectangles" presStyleCnt="0"/>
      <dgm:spPr/>
    </dgm:pt>
    <dgm:pt modelId="{580586B9-2C7F-4B51-8E7F-1BEDD668CF86}" type="pres">
      <dgm:prSet presAssocID="{B7DB68A5-F434-45B7-B54F-7601B7573F68}" presName="parentLin" presStyleCnt="0"/>
      <dgm:spPr/>
    </dgm:pt>
    <dgm:pt modelId="{A6160D27-BCFB-4F5F-AB6F-21500D72FEF8}" type="pres">
      <dgm:prSet presAssocID="{B7DB68A5-F434-45B7-B54F-7601B7573F68}" presName="parentLeftMargin" presStyleLbl="node1" presStyleIdx="0" presStyleCnt="3"/>
      <dgm:spPr/>
      <dgm:t>
        <a:bodyPr/>
        <a:lstStyle/>
        <a:p>
          <a:endParaRPr lang="en-US"/>
        </a:p>
      </dgm:t>
    </dgm:pt>
    <dgm:pt modelId="{05ED2A57-3611-4CCF-AEA8-4BFF8C7C0DFE}" type="pres">
      <dgm:prSet presAssocID="{B7DB68A5-F434-45B7-B54F-7601B7573F68}" presName="parentText" presStyleLbl="node1" presStyleIdx="1" presStyleCnt="3">
        <dgm:presLayoutVars>
          <dgm:chMax val="0"/>
          <dgm:bulletEnabled val="1"/>
        </dgm:presLayoutVars>
      </dgm:prSet>
      <dgm:spPr/>
      <dgm:t>
        <a:bodyPr/>
        <a:lstStyle/>
        <a:p>
          <a:endParaRPr lang="en-US"/>
        </a:p>
      </dgm:t>
    </dgm:pt>
    <dgm:pt modelId="{C1E4882A-8530-4700-8EB0-0DE6E91E1A46}" type="pres">
      <dgm:prSet presAssocID="{B7DB68A5-F434-45B7-B54F-7601B7573F68}" presName="negativeSpace" presStyleCnt="0"/>
      <dgm:spPr/>
    </dgm:pt>
    <dgm:pt modelId="{6FF70D5B-B385-488B-B8A2-8D3E8CEEC58D}" type="pres">
      <dgm:prSet presAssocID="{B7DB68A5-F434-45B7-B54F-7601B7573F68}" presName="childText" presStyleLbl="conFgAcc1" presStyleIdx="1" presStyleCnt="3">
        <dgm:presLayoutVars>
          <dgm:bulletEnabled val="1"/>
        </dgm:presLayoutVars>
      </dgm:prSet>
      <dgm:spPr/>
    </dgm:pt>
    <dgm:pt modelId="{5DC6A957-1DE8-4B9D-92B2-C6977076A1A6}" type="pres">
      <dgm:prSet presAssocID="{EDF4830B-D1DA-46B4-83C6-B2B0C2921FB0}" presName="spaceBetweenRectangles" presStyleCnt="0"/>
      <dgm:spPr/>
    </dgm:pt>
    <dgm:pt modelId="{D33CA64D-B8BC-43FF-93B1-8DEB6DFA71E5}" type="pres">
      <dgm:prSet presAssocID="{48215874-6CD4-4F21-9E54-4D56E7E93318}" presName="parentLin" presStyleCnt="0"/>
      <dgm:spPr/>
    </dgm:pt>
    <dgm:pt modelId="{B68A760D-673B-4918-B702-139E3DD44960}" type="pres">
      <dgm:prSet presAssocID="{48215874-6CD4-4F21-9E54-4D56E7E93318}" presName="parentLeftMargin" presStyleLbl="node1" presStyleIdx="1" presStyleCnt="3"/>
      <dgm:spPr/>
      <dgm:t>
        <a:bodyPr/>
        <a:lstStyle/>
        <a:p>
          <a:endParaRPr lang="en-US"/>
        </a:p>
      </dgm:t>
    </dgm:pt>
    <dgm:pt modelId="{63BFAB6E-B15B-44DF-BF38-4D5E4D253484}" type="pres">
      <dgm:prSet presAssocID="{48215874-6CD4-4F21-9E54-4D56E7E93318}" presName="parentText" presStyleLbl="node1" presStyleIdx="2" presStyleCnt="3">
        <dgm:presLayoutVars>
          <dgm:chMax val="0"/>
          <dgm:bulletEnabled val="1"/>
        </dgm:presLayoutVars>
      </dgm:prSet>
      <dgm:spPr/>
      <dgm:t>
        <a:bodyPr/>
        <a:lstStyle/>
        <a:p>
          <a:endParaRPr lang="en-US"/>
        </a:p>
      </dgm:t>
    </dgm:pt>
    <dgm:pt modelId="{D3E71552-129B-475E-8BDA-FB7C3EB097DB}" type="pres">
      <dgm:prSet presAssocID="{48215874-6CD4-4F21-9E54-4D56E7E93318}" presName="negativeSpace" presStyleCnt="0"/>
      <dgm:spPr/>
    </dgm:pt>
    <dgm:pt modelId="{6035F61F-E882-4261-87DF-377D8D01C8AB}" type="pres">
      <dgm:prSet presAssocID="{48215874-6CD4-4F21-9E54-4D56E7E93318}" presName="childText" presStyleLbl="conFgAcc1" presStyleIdx="2" presStyleCnt="3">
        <dgm:presLayoutVars>
          <dgm:bulletEnabled val="1"/>
        </dgm:presLayoutVars>
      </dgm:prSet>
      <dgm:spPr/>
    </dgm:pt>
  </dgm:ptLst>
  <dgm:cxnLst>
    <dgm:cxn modelId="{049AC39B-FFF9-408E-96EF-91B70A3FA5BE}" srcId="{131C274B-1F5B-4F81-A5D5-31E8A008E5D8}" destId="{B7DB68A5-F434-45B7-B54F-7601B7573F68}" srcOrd="1" destOrd="0" parTransId="{6B826FFA-81CA-4F19-8CC5-742C4D018E99}" sibTransId="{EDF4830B-D1DA-46B4-83C6-B2B0C2921FB0}"/>
    <dgm:cxn modelId="{097E8BC8-A60D-4927-B7BE-87301C016C90}" type="presOf" srcId="{131C274B-1F5B-4F81-A5D5-31E8A008E5D8}" destId="{C651E7E1-EE08-4D20-99F9-A3128B469FED}" srcOrd="0" destOrd="0" presId="urn:microsoft.com/office/officeart/2005/8/layout/list1"/>
    <dgm:cxn modelId="{57F14489-52C0-47F2-9071-4BCCB0C9A4FC}" type="presOf" srcId="{48215874-6CD4-4F21-9E54-4D56E7E93318}" destId="{63BFAB6E-B15B-44DF-BF38-4D5E4D253484}" srcOrd="1" destOrd="0" presId="urn:microsoft.com/office/officeart/2005/8/layout/list1"/>
    <dgm:cxn modelId="{5F8F7A8E-0EAE-4716-9C56-6E8DC1C7B18F}" srcId="{131C274B-1F5B-4F81-A5D5-31E8A008E5D8}" destId="{48215874-6CD4-4F21-9E54-4D56E7E93318}" srcOrd="2" destOrd="0" parTransId="{42BE8D56-742E-4280-9512-E0FDDBF02D3D}" sibTransId="{9D9938D7-CB80-4928-8BE5-7D54C29F4C42}"/>
    <dgm:cxn modelId="{3CC0D1B9-DD15-4149-8C6B-E15A6660BBC4}" type="presOf" srcId="{B7DB68A5-F434-45B7-B54F-7601B7573F68}" destId="{05ED2A57-3611-4CCF-AEA8-4BFF8C7C0DFE}" srcOrd="1" destOrd="0" presId="urn:microsoft.com/office/officeart/2005/8/layout/list1"/>
    <dgm:cxn modelId="{73766EA4-EA2E-4CFE-93FA-1DF0F5AE88C5}" type="presOf" srcId="{B7DB68A5-F434-45B7-B54F-7601B7573F68}" destId="{A6160D27-BCFB-4F5F-AB6F-21500D72FEF8}" srcOrd="0" destOrd="0" presId="urn:microsoft.com/office/officeart/2005/8/layout/list1"/>
    <dgm:cxn modelId="{1FBEDEAF-B82E-47ED-9CFC-099211500569}" type="presOf" srcId="{5DAEBF94-07BB-42E1-9455-829856B8BD03}" destId="{9B7AB120-0F3B-4A73-97BC-B3C96CB9C8D0}" srcOrd="1" destOrd="0" presId="urn:microsoft.com/office/officeart/2005/8/layout/list1"/>
    <dgm:cxn modelId="{5E564A9D-3564-47FC-9F30-5C96376AB1CB}" srcId="{131C274B-1F5B-4F81-A5D5-31E8A008E5D8}" destId="{5DAEBF94-07BB-42E1-9455-829856B8BD03}" srcOrd="0" destOrd="0" parTransId="{F17F34FD-FE72-440C-9E88-578004E2E67F}" sibTransId="{AF96F516-A0AE-4013-9DAA-DAEB0882B2E1}"/>
    <dgm:cxn modelId="{68E5D040-B865-44C7-A309-BDB3E12CAA35}" type="presOf" srcId="{48215874-6CD4-4F21-9E54-4D56E7E93318}" destId="{B68A760D-673B-4918-B702-139E3DD44960}" srcOrd="0" destOrd="0" presId="urn:microsoft.com/office/officeart/2005/8/layout/list1"/>
    <dgm:cxn modelId="{F550812C-9D37-4E7D-86FA-2948BCC86361}" type="presOf" srcId="{5DAEBF94-07BB-42E1-9455-829856B8BD03}" destId="{0870B367-548D-41F3-A171-DD87E21DC7D4}" srcOrd="0" destOrd="0" presId="urn:microsoft.com/office/officeart/2005/8/layout/list1"/>
    <dgm:cxn modelId="{95A4F4DA-C809-459C-A976-1FA08DBB7B19}" type="presParOf" srcId="{C651E7E1-EE08-4D20-99F9-A3128B469FED}" destId="{91E5C288-4128-4880-8D77-BCDBADD9C19A}" srcOrd="0" destOrd="0" presId="urn:microsoft.com/office/officeart/2005/8/layout/list1"/>
    <dgm:cxn modelId="{D4512E00-B7CB-4CB6-BF6A-320144FE3305}" type="presParOf" srcId="{91E5C288-4128-4880-8D77-BCDBADD9C19A}" destId="{0870B367-548D-41F3-A171-DD87E21DC7D4}" srcOrd="0" destOrd="0" presId="urn:microsoft.com/office/officeart/2005/8/layout/list1"/>
    <dgm:cxn modelId="{2908A350-FA4E-4624-8DB9-9B88599E6ED9}" type="presParOf" srcId="{91E5C288-4128-4880-8D77-BCDBADD9C19A}" destId="{9B7AB120-0F3B-4A73-97BC-B3C96CB9C8D0}" srcOrd="1" destOrd="0" presId="urn:microsoft.com/office/officeart/2005/8/layout/list1"/>
    <dgm:cxn modelId="{1A41D09D-598C-4B4B-BD98-A9137C5F7EE5}" type="presParOf" srcId="{C651E7E1-EE08-4D20-99F9-A3128B469FED}" destId="{3D90BC6A-2295-43F5-9E73-78D448D8C5BD}" srcOrd="1" destOrd="0" presId="urn:microsoft.com/office/officeart/2005/8/layout/list1"/>
    <dgm:cxn modelId="{61A0401D-FB20-4CA6-86B3-0B62367578B9}" type="presParOf" srcId="{C651E7E1-EE08-4D20-99F9-A3128B469FED}" destId="{22A3EF84-C51F-4DA0-B331-B282BA8DFE73}" srcOrd="2" destOrd="0" presId="urn:microsoft.com/office/officeart/2005/8/layout/list1"/>
    <dgm:cxn modelId="{0AF9DACC-93EE-4770-863A-93AFC5DC795E}" type="presParOf" srcId="{C651E7E1-EE08-4D20-99F9-A3128B469FED}" destId="{D384D35A-8924-4A10-B63A-41951EAACED7}" srcOrd="3" destOrd="0" presId="urn:microsoft.com/office/officeart/2005/8/layout/list1"/>
    <dgm:cxn modelId="{6A99F888-7843-4728-AFE2-1EDE0324D463}" type="presParOf" srcId="{C651E7E1-EE08-4D20-99F9-A3128B469FED}" destId="{580586B9-2C7F-4B51-8E7F-1BEDD668CF86}" srcOrd="4" destOrd="0" presId="urn:microsoft.com/office/officeart/2005/8/layout/list1"/>
    <dgm:cxn modelId="{23B6277C-892F-4B4D-84DB-9411B506B2F8}" type="presParOf" srcId="{580586B9-2C7F-4B51-8E7F-1BEDD668CF86}" destId="{A6160D27-BCFB-4F5F-AB6F-21500D72FEF8}" srcOrd="0" destOrd="0" presId="urn:microsoft.com/office/officeart/2005/8/layout/list1"/>
    <dgm:cxn modelId="{6D6E8D13-CFCA-4C1C-857C-CB15FBE10FB5}" type="presParOf" srcId="{580586B9-2C7F-4B51-8E7F-1BEDD668CF86}" destId="{05ED2A57-3611-4CCF-AEA8-4BFF8C7C0DFE}" srcOrd="1" destOrd="0" presId="urn:microsoft.com/office/officeart/2005/8/layout/list1"/>
    <dgm:cxn modelId="{D7A9700B-7ADC-48D8-A339-B5746D407648}" type="presParOf" srcId="{C651E7E1-EE08-4D20-99F9-A3128B469FED}" destId="{C1E4882A-8530-4700-8EB0-0DE6E91E1A46}" srcOrd="5" destOrd="0" presId="urn:microsoft.com/office/officeart/2005/8/layout/list1"/>
    <dgm:cxn modelId="{B27C5900-C65A-44AB-AE20-00515A683C6A}" type="presParOf" srcId="{C651E7E1-EE08-4D20-99F9-A3128B469FED}" destId="{6FF70D5B-B385-488B-B8A2-8D3E8CEEC58D}" srcOrd="6" destOrd="0" presId="urn:microsoft.com/office/officeart/2005/8/layout/list1"/>
    <dgm:cxn modelId="{A957AE57-A036-4883-A2F9-242AFBAFC77E}" type="presParOf" srcId="{C651E7E1-EE08-4D20-99F9-A3128B469FED}" destId="{5DC6A957-1DE8-4B9D-92B2-C6977076A1A6}" srcOrd="7" destOrd="0" presId="urn:microsoft.com/office/officeart/2005/8/layout/list1"/>
    <dgm:cxn modelId="{F0359E5B-8A1A-4922-AE78-56B3DD71C189}" type="presParOf" srcId="{C651E7E1-EE08-4D20-99F9-A3128B469FED}" destId="{D33CA64D-B8BC-43FF-93B1-8DEB6DFA71E5}" srcOrd="8" destOrd="0" presId="urn:microsoft.com/office/officeart/2005/8/layout/list1"/>
    <dgm:cxn modelId="{457F0F7A-0C96-4347-A588-D53374F43465}" type="presParOf" srcId="{D33CA64D-B8BC-43FF-93B1-8DEB6DFA71E5}" destId="{B68A760D-673B-4918-B702-139E3DD44960}" srcOrd="0" destOrd="0" presId="urn:microsoft.com/office/officeart/2005/8/layout/list1"/>
    <dgm:cxn modelId="{ADBA1780-CAED-4937-BEA9-99B2661A6ABF}" type="presParOf" srcId="{D33CA64D-B8BC-43FF-93B1-8DEB6DFA71E5}" destId="{63BFAB6E-B15B-44DF-BF38-4D5E4D253484}" srcOrd="1" destOrd="0" presId="urn:microsoft.com/office/officeart/2005/8/layout/list1"/>
    <dgm:cxn modelId="{9A704514-87C4-4C98-83E0-E4A43B579DFB}" type="presParOf" srcId="{C651E7E1-EE08-4D20-99F9-A3128B469FED}" destId="{D3E71552-129B-475E-8BDA-FB7C3EB097DB}" srcOrd="9" destOrd="0" presId="urn:microsoft.com/office/officeart/2005/8/layout/list1"/>
    <dgm:cxn modelId="{65C91AEC-D139-4E4B-B3DF-9C3D3D39C711}" type="presParOf" srcId="{C651E7E1-EE08-4D20-99F9-A3128B469FED}" destId="{6035F61F-E882-4261-87DF-377D8D01C8AB}" srcOrd="10" destOrd="0" presId="urn:microsoft.com/office/officeart/2005/8/layout/list1"/>
  </dgm:cxnLst>
  <dgm:bg>
    <a:solidFill>
      <a:schemeClr val="bg1"/>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A3EF84-C51F-4DA0-B331-B282BA8DFE73}">
      <dsp:nvSpPr>
        <dsp:cNvPr id="0" name=""/>
        <dsp:cNvSpPr/>
      </dsp:nvSpPr>
      <dsp:spPr>
        <a:xfrm>
          <a:off x="0" y="292101"/>
          <a:ext cx="4267200" cy="529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50800" dist="381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sp>
    <dsp:sp modelId="{9B7AB120-0F3B-4A73-97BC-B3C96CB9C8D0}">
      <dsp:nvSpPr>
        <dsp:cNvPr id="0" name=""/>
        <dsp:cNvSpPr/>
      </dsp:nvSpPr>
      <dsp:spPr>
        <a:xfrm>
          <a:off x="213360" y="24859"/>
          <a:ext cx="2987040" cy="619920"/>
        </a:xfrm>
        <a:prstGeom prst="roundRect">
          <a:avLst/>
        </a:prstGeom>
        <a:solidFill>
          <a:schemeClr val="accent5"/>
        </a:solidFill>
        <a:ln>
          <a:noFill/>
        </a:ln>
        <a:effectLst>
          <a:outerShdw blurRad="50800" dist="381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12903" tIns="0" rIns="112903" bIns="0" numCol="1" spcCol="1270" anchor="ctr" anchorCtr="0">
          <a:noAutofit/>
        </a:bodyPr>
        <a:lstStyle/>
        <a:p>
          <a:pPr lvl="0" algn="l" defTabSz="933450">
            <a:lnSpc>
              <a:spcPct val="90000"/>
            </a:lnSpc>
            <a:spcBef>
              <a:spcPct val="0"/>
            </a:spcBef>
            <a:spcAft>
              <a:spcPct val="35000"/>
            </a:spcAft>
          </a:pPr>
          <a:r>
            <a:rPr lang="en-US" sz="2100" kern="1200" dirty="0" err="1" smtClean="0"/>
            <a:t>Medionco</a:t>
          </a:r>
          <a:endParaRPr lang="en-US" sz="2100" kern="1200" dirty="0"/>
        </a:p>
      </dsp:txBody>
      <dsp:txXfrm>
        <a:off x="243622" y="55121"/>
        <a:ext cx="2926516" cy="559396"/>
      </dsp:txXfrm>
    </dsp:sp>
    <dsp:sp modelId="{6FF70D5B-B385-488B-B8A2-8D3E8CEEC58D}">
      <dsp:nvSpPr>
        <dsp:cNvPr id="0" name=""/>
        <dsp:cNvSpPr/>
      </dsp:nvSpPr>
      <dsp:spPr>
        <a:xfrm>
          <a:off x="0" y="1287380"/>
          <a:ext cx="4267200" cy="529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50800" dist="381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sp>
    <dsp:sp modelId="{05ED2A57-3611-4CCF-AEA8-4BFF8C7C0DFE}">
      <dsp:nvSpPr>
        <dsp:cNvPr id="0" name=""/>
        <dsp:cNvSpPr/>
      </dsp:nvSpPr>
      <dsp:spPr>
        <a:xfrm>
          <a:off x="213360" y="977419"/>
          <a:ext cx="2987040" cy="619920"/>
        </a:xfrm>
        <a:prstGeom prst="roundRect">
          <a:avLst/>
        </a:prstGeom>
        <a:solidFill>
          <a:schemeClr val="accent5"/>
        </a:solidFill>
        <a:ln>
          <a:noFill/>
        </a:ln>
        <a:effectLst>
          <a:outerShdw blurRad="50800" dist="381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12903" tIns="0" rIns="112903" bIns="0" numCol="1" spcCol="1270" anchor="ctr" anchorCtr="0">
          <a:noAutofit/>
        </a:bodyPr>
        <a:lstStyle/>
        <a:p>
          <a:pPr lvl="0" algn="l" defTabSz="933450">
            <a:lnSpc>
              <a:spcPct val="90000"/>
            </a:lnSpc>
            <a:spcBef>
              <a:spcPct val="0"/>
            </a:spcBef>
            <a:spcAft>
              <a:spcPct val="35000"/>
            </a:spcAft>
          </a:pPr>
          <a:r>
            <a:rPr lang="en-US" sz="2100" kern="1200" dirty="0" err="1" smtClean="0"/>
            <a:t>MediDiab</a:t>
          </a:r>
          <a:endParaRPr lang="en-US" sz="2100" kern="1200" dirty="0"/>
        </a:p>
      </dsp:txBody>
      <dsp:txXfrm>
        <a:off x="243622" y="1007681"/>
        <a:ext cx="2926516" cy="559396"/>
      </dsp:txXfrm>
    </dsp:sp>
    <dsp:sp modelId="{6035F61F-E882-4261-87DF-377D8D01C8AB}">
      <dsp:nvSpPr>
        <dsp:cNvPr id="0" name=""/>
        <dsp:cNvSpPr/>
      </dsp:nvSpPr>
      <dsp:spPr>
        <a:xfrm>
          <a:off x="0" y="2239940"/>
          <a:ext cx="4267200" cy="5292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50800" dist="381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sp>
    <dsp:sp modelId="{63BFAB6E-B15B-44DF-BF38-4D5E4D253484}">
      <dsp:nvSpPr>
        <dsp:cNvPr id="0" name=""/>
        <dsp:cNvSpPr/>
      </dsp:nvSpPr>
      <dsp:spPr>
        <a:xfrm>
          <a:off x="213360" y="1929980"/>
          <a:ext cx="2987040" cy="619920"/>
        </a:xfrm>
        <a:prstGeom prst="roundRect">
          <a:avLst/>
        </a:prstGeom>
        <a:solidFill>
          <a:schemeClr val="accent5"/>
        </a:solidFill>
        <a:ln>
          <a:noFill/>
        </a:ln>
        <a:effectLst>
          <a:outerShdw blurRad="50800" dist="381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12903" tIns="0" rIns="112903" bIns="0" numCol="1" spcCol="1270" anchor="ctr" anchorCtr="0">
          <a:noAutofit/>
        </a:bodyPr>
        <a:lstStyle/>
        <a:p>
          <a:pPr lvl="0" algn="l" defTabSz="933450">
            <a:lnSpc>
              <a:spcPct val="90000"/>
            </a:lnSpc>
            <a:spcBef>
              <a:spcPct val="0"/>
            </a:spcBef>
            <a:spcAft>
              <a:spcPct val="35000"/>
            </a:spcAft>
          </a:pPr>
          <a:r>
            <a:rPr lang="en-US" sz="2100" kern="1200" dirty="0" smtClean="0"/>
            <a:t>Medicare</a:t>
          </a:r>
          <a:endParaRPr lang="en-US" sz="2100" kern="1200" dirty="0"/>
        </a:p>
      </dsp:txBody>
      <dsp:txXfrm>
        <a:off x="243622" y="1960242"/>
        <a:ext cx="2926516"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png>
</file>

<file path=ppt/media/image3.png>
</file>

<file path=ppt/media/image4.png>
</file>

<file path=ppt/media/image5.png>
</file>

<file path=ppt/media/image6.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B849CC-85C7-4E30-812E-F088B0350A45}" type="datetimeFigureOut">
              <a:rPr lang="en-US" smtClean="0"/>
              <a:t>12/4/2024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A8753F2-A897-4FD1-A304-636AA18363C2}" type="slidenum">
              <a:rPr lang="en-US" smtClean="0"/>
              <a:t>‹#›</a:t>
            </a:fld>
            <a:endParaRPr lang="en-US"/>
          </a:p>
        </p:txBody>
      </p:sp>
    </p:spTree>
    <p:extLst>
      <p:ext uri="{BB962C8B-B14F-4D97-AF65-F5344CB8AC3E}">
        <p14:creationId xmlns:p14="http://schemas.microsoft.com/office/powerpoint/2010/main" val="25170942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4B444858-4D5C-4202-960C-25553E2150F2}" type="datetime1">
              <a:rPr lang="en-US" smtClean="0"/>
              <a:t>12/4/2024</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D4DB3594-E0E1-48C7-8F41-2844C4E2E752}"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E90DAF84-04FF-4B9D-B744-8E244BB9632D}" type="datetime1">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DB3594-E0E1-48C7-8F41-2844C4E2E75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6D9E5CA8-B952-4207-BFCC-F63E66CE6726}" type="datetime1">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DB3594-E0E1-48C7-8F41-2844C4E2E75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1AACA41-271E-4B1E-AD27-6C90550124C4}" type="datetime1">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DB3594-E0E1-48C7-8F41-2844C4E2E752}" type="slidenum">
              <a:rPr lang="en-US" smtClean="0"/>
              <a:t>‹#›</a:t>
            </a:fld>
            <a:endParaRPr lang="en-US"/>
          </a:p>
        </p:txBody>
      </p:sp>
      <p:sp>
        <p:nvSpPr>
          <p:cNvPr id="7" name="Title 6"/>
          <p:cNvSpPr>
            <a:spLocks noGrp="1"/>
          </p:cNvSpPr>
          <p:nvPr>
            <p:ph type="title"/>
          </p:nvPr>
        </p:nvSpPr>
        <p:spPr/>
        <p:txBody>
          <a:bodyPr rtlCol="0"/>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F6196BA-E45E-48D4-96A7-0A2E75909D4A}" type="datetime1">
              <a:rPr lang="en-US" smtClean="0"/>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DB3594-E0E1-48C7-8F41-2844C4E2E752}" type="slidenum">
              <a:rPr lang="en-US" smtClean="0"/>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1B29419-1AE6-47C7-8FA1-9B138C9B1C9D}" type="datetime1">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DB3594-E0E1-48C7-8F41-2844C4E2E752}" type="slidenum">
              <a:rPr lang="en-US" smtClean="0"/>
              <a:t>‹#›</a:t>
            </a:fld>
            <a:endParaRPr lang="en-US"/>
          </a:p>
        </p:txBody>
      </p:sp>
      <p:sp>
        <p:nvSpPr>
          <p:cNvPr id="8" name="Title 7"/>
          <p:cNvSpPr>
            <a:spLocks noGrp="1"/>
          </p:cNvSpPr>
          <p:nvPr>
            <p:ph type="title"/>
          </p:nvPr>
        </p:nvSpPr>
        <p:spPr/>
        <p:txBody>
          <a:bodyPr rtlCol="0"/>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D8009858-3B6A-422F-96A8-E55F0E4DF2D1}" type="datetime1">
              <a:rPr lang="en-US" smtClean="0"/>
              <a:t>12/4/2024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4DB3594-E0E1-48C7-8F41-2844C4E2E752}"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A6D0AD-CC3E-49E8-81FF-F45A77FA46AD}" type="datetime1">
              <a:rPr lang="en-US" smtClean="0"/>
              <a:t>12/4/2024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4DB3594-E0E1-48C7-8F41-2844C4E2E752}" type="slidenum">
              <a:rPr lang="en-US" smtClean="0"/>
              <a:t>‹#›</a:t>
            </a:fld>
            <a:endParaRPr lang="en-US"/>
          </a:p>
        </p:txBody>
      </p:sp>
      <p:sp>
        <p:nvSpPr>
          <p:cNvPr id="6" name="Title 5"/>
          <p:cNvSpPr>
            <a:spLocks noGrp="1"/>
          </p:cNvSpPr>
          <p:nvPr>
            <p:ph type="title"/>
          </p:nvPr>
        </p:nvSpPr>
        <p:spPr/>
        <p:txBody>
          <a:bodyPr rtlCol="0"/>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E31A9D-D469-42FF-A2EA-A47992E90FBB}" type="datetime1">
              <a:rPr lang="en-US" smtClean="0"/>
              <a:t>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4DB3594-E0E1-48C7-8F41-2844C4E2E75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94275128-B92C-44D1-95A0-22F0D5FD25A2}" type="datetime1">
              <a:rPr lang="en-US" smtClean="0"/>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DB3594-E0E1-48C7-8F41-2844C4E2E752}"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02F95BE7-38B4-46D0-BB86-9D54033C8C0B}" type="datetime1">
              <a:rPr lang="en-US" smtClean="0"/>
              <a:t>12/4/2024</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D4DB3594-E0E1-48C7-8F41-2844C4E2E752}" type="slidenum">
              <a:rPr lang="en-US" smtClean="0"/>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8C1ED2AD-094D-4164-9500-34DCA077BCFC}" type="datetime1">
              <a:rPr lang="en-US" smtClean="0"/>
              <a:t>12/4/2024</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D4DB3594-E0E1-48C7-8F41-2844C4E2E75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hf hdr="0" ftr="0" dt="0"/>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Layout" Target="../slideLayouts/slideLayout7.xml"/><Relationship Id="rId4" Type="http://schemas.openxmlformats.org/officeDocument/2006/relationships/video" Target="../media/media2.mp4"/></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2">
            <a:extLst>
              <a:ext uri="{BEBA8EAE-BF5A-486C-A8C5-ECC9F3942E4B}">
                <a14:imgProps xmlns:a14="http://schemas.microsoft.com/office/drawing/2010/main">
                  <a14:imgLayer r:embed="rId3">
                    <a14:imgEffect>
                      <a14:artisticBlur radius="0"/>
                    </a14:imgEffect>
                  </a14:imgLayer>
                </a14:imgProps>
              </a:ex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533400" y="2375595"/>
            <a:ext cx="2971800" cy="1938992"/>
          </a:xfrm>
          <a:prstGeom prst="rect">
            <a:avLst/>
          </a:prstGeom>
          <a:noFill/>
        </p:spPr>
        <p:txBody>
          <a:bodyPr wrap="square" rtlCol="0">
            <a:spAutoFit/>
          </a:bodyPr>
          <a:lstStyle/>
          <a:p>
            <a:pPr algn="ctr"/>
            <a:r>
              <a:rPr lang="en-US" sz="4000" b="1" i="1" dirty="0" smtClean="0">
                <a:solidFill>
                  <a:schemeClr val="accent5">
                    <a:lumMod val="50000"/>
                  </a:schemeClr>
                </a:solidFill>
                <a:effectLst>
                  <a:outerShdw blurRad="38100" dist="38100" dir="2700000" algn="tl">
                    <a:srgbClr val="000000">
                      <a:alpha val="43137"/>
                    </a:srgbClr>
                  </a:outerShdw>
                </a:effectLst>
                <a:latin typeface="Vivaldi" pitchFamily="66" charset="0"/>
              </a:rPr>
              <a:t>Big </a:t>
            </a:r>
            <a:r>
              <a:rPr lang="en-US" sz="4000" b="1" i="1" dirty="0" err="1" smtClean="0">
                <a:solidFill>
                  <a:schemeClr val="accent5">
                    <a:lumMod val="50000"/>
                  </a:schemeClr>
                </a:solidFill>
                <a:effectLst>
                  <a:outerShdw blurRad="38100" dist="38100" dir="2700000" algn="tl">
                    <a:srgbClr val="000000">
                      <a:alpha val="43137"/>
                    </a:srgbClr>
                  </a:outerShdw>
                </a:effectLst>
                <a:latin typeface="Vivaldi" pitchFamily="66" charset="0"/>
              </a:rPr>
              <a:t>Pharma</a:t>
            </a:r>
            <a:r>
              <a:rPr lang="en-US" sz="4000" b="1" i="1" dirty="0" smtClean="0">
                <a:solidFill>
                  <a:schemeClr val="accent5">
                    <a:lumMod val="50000"/>
                  </a:schemeClr>
                </a:solidFill>
                <a:effectLst>
                  <a:outerShdw blurRad="38100" dist="38100" dir="2700000" algn="tl">
                    <a:srgbClr val="000000">
                      <a:alpha val="43137"/>
                    </a:srgbClr>
                  </a:outerShdw>
                </a:effectLst>
                <a:latin typeface="Vivaldi" pitchFamily="66" charset="0"/>
              </a:rPr>
              <a:t> </a:t>
            </a:r>
          </a:p>
          <a:p>
            <a:pPr algn="ctr"/>
            <a:r>
              <a:rPr lang="en-US" sz="4000" b="1" i="1" dirty="0" smtClean="0">
                <a:solidFill>
                  <a:schemeClr val="accent5">
                    <a:lumMod val="50000"/>
                  </a:schemeClr>
                </a:solidFill>
                <a:effectLst>
                  <a:outerShdw blurRad="38100" dist="38100" dir="2700000" algn="tl">
                    <a:srgbClr val="000000">
                      <a:alpha val="43137"/>
                    </a:srgbClr>
                  </a:outerShdw>
                </a:effectLst>
                <a:latin typeface="Vivaldi" pitchFamily="66" charset="0"/>
              </a:rPr>
              <a:t>Is</a:t>
            </a:r>
          </a:p>
          <a:p>
            <a:pPr algn="ctr"/>
            <a:r>
              <a:rPr lang="en-US" sz="4000" b="1" i="1" dirty="0" smtClean="0">
                <a:solidFill>
                  <a:schemeClr val="accent5">
                    <a:lumMod val="50000"/>
                  </a:schemeClr>
                </a:solidFill>
                <a:effectLst>
                  <a:outerShdw blurRad="38100" dist="38100" dir="2700000" algn="tl">
                    <a:srgbClr val="000000">
                      <a:alpha val="43137"/>
                    </a:srgbClr>
                  </a:outerShdw>
                </a:effectLst>
                <a:latin typeface="Vivaldi" pitchFamily="66" charset="0"/>
              </a:rPr>
              <a:t>Big  Business</a:t>
            </a:r>
            <a:endParaRPr lang="en-US" sz="4000" b="1" i="1" dirty="0">
              <a:solidFill>
                <a:schemeClr val="accent5">
                  <a:lumMod val="50000"/>
                </a:schemeClr>
              </a:solidFill>
              <a:effectLst>
                <a:outerShdw blurRad="38100" dist="38100" dir="2700000" algn="tl">
                  <a:srgbClr val="000000">
                    <a:alpha val="43137"/>
                  </a:srgbClr>
                </a:outerShdw>
              </a:effectLst>
              <a:latin typeface="Vivaldi" pitchFamily="66" charset="0"/>
            </a:endParaRPr>
          </a:p>
        </p:txBody>
      </p:sp>
      <p:cxnSp>
        <p:nvCxnSpPr>
          <p:cNvPr id="9" name="Straight Connector 8"/>
          <p:cNvCxnSpPr/>
          <p:nvPr/>
        </p:nvCxnSpPr>
        <p:spPr>
          <a:xfrm>
            <a:off x="533400" y="2514600"/>
            <a:ext cx="0" cy="152400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1" name="Slide Number Placeholder 10"/>
          <p:cNvSpPr>
            <a:spLocks noGrp="1"/>
          </p:cNvSpPr>
          <p:nvPr>
            <p:ph type="sldNum" sz="quarter" idx="12"/>
          </p:nvPr>
        </p:nvSpPr>
        <p:spPr/>
        <p:txBody>
          <a:bodyPr/>
          <a:lstStyle/>
          <a:p>
            <a:fld id="{D4DB3594-E0E1-48C7-8F41-2844C4E2E752}" type="slidenum">
              <a:rPr lang="en-US" smtClean="0"/>
              <a:t>1</a:t>
            </a:fld>
            <a:endParaRPr lang="en-US"/>
          </a:p>
        </p:txBody>
      </p:sp>
    </p:spTree>
    <p:extLst>
      <p:ext uri="{BB962C8B-B14F-4D97-AF65-F5344CB8AC3E}">
        <p14:creationId xmlns:p14="http://schemas.microsoft.com/office/powerpoint/2010/main" val="31087278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2557462"/>
            <a:ext cx="3257550" cy="3409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Oval Callout 3"/>
          <p:cNvSpPr/>
          <p:nvPr/>
        </p:nvSpPr>
        <p:spPr>
          <a:xfrm>
            <a:off x="2152650" y="533400"/>
            <a:ext cx="4191000" cy="2362200"/>
          </a:xfrm>
          <a:prstGeom prst="wedgeEllipseCallou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00B0F0"/>
                </a:solidFill>
              </a:rPr>
              <a:t>THANK YOU</a:t>
            </a:r>
            <a:endParaRPr lang="en-US" dirty="0">
              <a:solidFill>
                <a:srgbClr val="00B0F0"/>
              </a:solidFill>
            </a:endParaRPr>
          </a:p>
        </p:txBody>
      </p:sp>
      <p:sp>
        <p:nvSpPr>
          <p:cNvPr id="5" name="Slide Number Placeholder 4"/>
          <p:cNvSpPr>
            <a:spLocks noGrp="1"/>
          </p:cNvSpPr>
          <p:nvPr>
            <p:ph type="sldNum" sz="quarter" idx="12"/>
          </p:nvPr>
        </p:nvSpPr>
        <p:spPr/>
        <p:txBody>
          <a:bodyPr/>
          <a:lstStyle/>
          <a:p>
            <a:fld id="{D4DB3594-E0E1-48C7-8F41-2844C4E2E752}" type="slidenum">
              <a:rPr lang="en-US" smtClean="0"/>
              <a:t>10</a:t>
            </a:fld>
            <a:endParaRPr lang="en-US"/>
          </a:p>
        </p:txBody>
      </p:sp>
    </p:spTree>
    <p:extLst>
      <p:ext uri="{BB962C8B-B14F-4D97-AF65-F5344CB8AC3E}">
        <p14:creationId xmlns:p14="http://schemas.microsoft.com/office/powerpoint/2010/main" val="515730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38400" y="1981200"/>
            <a:ext cx="4572000" cy="1384995"/>
          </a:xfrm>
          <a:prstGeom prst="rect">
            <a:avLst/>
          </a:prstGeom>
        </p:spPr>
        <p:txBody>
          <a:bodyPr>
            <a:spAutoFit/>
          </a:bodyPr>
          <a:lstStyle/>
          <a:p>
            <a:pPr algn="ctr"/>
            <a:r>
              <a:rPr lang="en-US" sz="2800" b="1" i="1" dirty="0" smtClean="0">
                <a:solidFill>
                  <a:schemeClr val="tx1">
                    <a:lumMod val="90000"/>
                    <a:lumOff val="10000"/>
                  </a:schemeClr>
                </a:solidFill>
                <a:effectLst>
                  <a:outerShdw blurRad="38100" dist="38100" dir="2700000" algn="tl">
                    <a:srgbClr val="000000">
                      <a:alpha val="43137"/>
                    </a:srgbClr>
                  </a:outerShdw>
                </a:effectLst>
              </a:rPr>
              <a:t>WELCOME </a:t>
            </a:r>
          </a:p>
          <a:p>
            <a:pPr algn="ctr"/>
            <a:r>
              <a:rPr lang="en-US" sz="2800" b="1" i="1" dirty="0" smtClean="0">
                <a:solidFill>
                  <a:schemeClr val="tx1">
                    <a:lumMod val="90000"/>
                    <a:lumOff val="10000"/>
                  </a:schemeClr>
                </a:solidFill>
                <a:effectLst>
                  <a:outerShdw blurRad="38100" dist="38100" dir="2700000" algn="tl">
                    <a:srgbClr val="000000">
                      <a:alpha val="43137"/>
                    </a:srgbClr>
                  </a:outerShdw>
                </a:effectLst>
              </a:rPr>
              <a:t>TO</a:t>
            </a:r>
          </a:p>
          <a:p>
            <a:pPr algn="ctr"/>
            <a:r>
              <a:rPr lang="en-US" sz="2800" b="1" i="1" dirty="0" smtClean="0">
                <a:solidFill>
                  <a:schemeClr val="tx1">
                    <a:lumMod val="90000"/>
                    <a:lumOff val="10000"/>
                  </a:schemeClr>
                </a:solidFill>
                <a:effectLst>
                  <a:outerShdw blurRad="38100" dist="38100" dir="2700000" algn="tl">
                    <a:srgbClr val="000000">
                      <a:alpha val="43137"/>
                    </a:srgbClr>
                  </a:outerShdw>
                </a:effectLst>
              </a:rPr>
              <a:t>MY PRESENTATION</a:t>
            </a:r>
            <a:endParaRPr lang="en-US" sz="2800" b="1" i="1" dirty="0">
              <a:solidFill>
                <a:schemeClr val="tx1">
                  <a:lumMod val="90000"/>
                  <a:lumOff val="10000"/>
                </a:schemeClr>
              </a:solidFill>
              <a:effectLst>
                <a:outerShdw blurRad="38100" dist="38100" dir="2700000" algn="tl">
                  <a:srgbClr val="000000">
                    <a:alpha val="43137"/>
                  </a:srgbClr>
                </a:outerShdw>
              </a:effectLst>
            </a:endParaRPr>
          </a:p>
        </p:txBody>
      </p:sp>
      <p:sp>
        <p:nvSpPr>
          <p:cNvPr id="3" name="Rectangle 2"/>
          <p:cNvSpPr/>
          <p:nvPr/>
        </p:nvSpPr>
        <p:spPr>
          <a:xfrm>
            <a:off x="1143000" y="4114800"/>
            <a:ext cx="4572000" cy="1508105"/>
          </a:xfrm>
          <a:prstGeom prst="rect">
            <a:avLst/>
          </a:prstGeom>
        </p:spPr>
        <p:txBody>
          <a:bodyPr>
            <a:spAutoFit/>
          </a:bodyPr>
          <a:lstStyle/>
          <a:p>
            <a:r>
              <a:rPr lang="en-US" sz="2000" b="1" dirty="0" smtClean="0">
                <a:solidFill>
                  <a:srgbClr val="0070C0"/>
                </a:solidFill>
              </a:rPr>
              <a:t>Presented By</a:t>
            </a:r>
          </a:p>
          <a:p>
            <a:r>
              <a:rPr lang="en-US" dirty="0" err="1" smtClean="0">
                <a:solidFill>
                  <a:srgbClr val="002060"/>
                </a:solidFill>
              </a:rPr>
              <a:t>Sajeeb</a:t>
            </a:r>
            <a:r>
              <a:rPr lang="en-US" dirty="0" smtClean="0">
                <a:solidFill>
                  <a:srgbClr val="002060"/>
                </a:solidFill>
              </a:rPr>
              <a:t> Pal</a:t>
            </a:r>
          </a:p>
          <a:p>
            <a:r>
              <a:rPr lang="en-US" dirty="0" smtClean="0">
                <a:solidFill>
                  <a:srgbClr val="002060"/>
                </a:solidFill>
              </a:rPr>
              <a:t>Batch 39</a:t>
            </a:r>
          </a:p>
          <a:p>
            <a:r>
              <a:rPr lang="en-US" dirty="0" smtClean="0">
                <a:solidFill>
                  <a:srgbClr val="002060"/>
                </a:solidFill>
              </a:rPr>
              <a:t>Department of Botany</a:t>
            </a:r>
          </a:p>
          <a:p>
            <a:r>
              <a:rPr lang="en-US" dirty="0" smtClean="0">
                <a:solidFill>
                  <a:srgbClr val="002060"/>
                </a:solidFill>
              </a:rPr>
              <a:t>Date: 04-12-24</a:t>
            </a:r>
            <a:endParaRPr lang="en-US" dirty="0">
              <a:solidFill>
                <a:srgbClr val="002060"/>
              </a:solidFill>
            </a:endParaRPr>
          </a:p>
        </p:txBody>
      </p:sp>
      <p:sp>
        <p:nvSpPr>
          <p:cNvPr id="4" name="Slide Number Placeholder 3"/>
          <p:cNvSpPr>
            <a:spLocks noGrp="1"/>
          </p:cNvSpPr>
          <p:nvPr>
            <p:ph type="sldNum" sz="quarter" idx="12"/>
          </p:nvPr>
        </p:nvSpPr>
        <p:spPr/>
        <p:txBody>
          <a:bodyPr/>
          <a:lstStyle/>
          <a:p>
            <a:fld id="{D4DB3594-E0E1-48C7-8F41-2844C4E2E752}" type="slidenum">
              <a:rPr lang="en-US" smtClean="0"/>
              <a:t>2</a:t>
            </a:fld>
            <a:endParaRPr lang="en-US"/>
          </a:p>
        </p:txBody>
      </p:sp>
    </p:spTree>
    <p:extLst>
      <p:ext uri="{BB962C8B-B14F-4D97-AF65-F5344CB8AC3E}">
        <p14:creationId xmlns:p14="http://schemas.microsoft.com/office/powerpoint/2010/main" val="39198302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457200"/>
            <a:ext cx="7315200" cy="4124206"/>
          </a:xfrm>
          <a:prstGeom prst="rect">
            <a:avLst/>
          </a:prstGeom>
          <a:noFill/>
        </p:spPr>
        <p:txBody>
          <a:bodyPr wrap="square" rtlCol="0">
            <a:spAutoFit/>
          </a:bodyPr>
          <a:lstStyle/>
          <a:p>
            <a:pPr algn="just"/>
            <a:r>
              <a:rPr lang="en-US" sz="2400" b="1" dirty="0" smtClean="0"/>
              <a:t>Introduction:</a:t>
            </a:r>
          </a:p>
          <a:p>
            <a:endParaRPr lang="en-US" b="1" dirty="0" smtClean="0"/>
          </a:p>
          <a:p>
            <a:pPr lvl="1" algn="just"/>
            <a:r>
              <a:rPr lang="en-US" sz="2000" dirty="0" err="1" smtClean="0">
                <a:latin typeface="Calibri" pitchFamily="34" charset="0"/>
                <a:ea typeface="Calibri" pitchFamily="34" charset="0"/>
                <a:cs typeface="Calibri" pitchFamily="34" charset="0"/>
              </a:rPr>
              <a:t>MediPharm</a:t>
            </a:r>
            <a:r>
              <a:rPr lang="en-US" sz="2000" dirty="0" smtClean="0">
                <a:latin typeface="Calibri" pitchFamily="34" charset="0"/>
                <a:ea typeface="Calibri" pitchFamily="34" charset="0"/>
                <a:cs typeface="Calibri" pitchFamily="34" charset="0"/>
              </a:rPr>
              <a:t> Innovations, founded in 2005, is a global leader in developing cutting-edge pharmaceutical products aimed at improving health outcomes across the globe. Headquartered in New York, USA, we operate in over 40 countries and are committed to delivering safe, effective, and affordable medications.</a:t>
            </a:r>
          </a:p>
          <a:p>
            <a:pPr lvl="1" algn="just"/>
            <a:r>
              <a:rPr lang="en-US" sz="2000" dirty="0" smtClean="0">
                <a:latin typeface="Calibri" pitchFamily="34" charset="0"/>
                <a:ea typeface="Calibri" pitchFamily="34" charset="0"/>
                <a:cs typeface="Calibri" pitchFamily="34" charset="0"/>
              </a:rPr>
              <a:t>We specialize in both branded and generic drugs, with a strong focus on chronic diseases such as cancer, diabetes, cardiovascular conditions, and respiratory illnesses. Over the past decade, we have expanded our footprint, ensuring that our products reach millions of patients worldwide.</a:t>
            </a:r>
            <a:endParaRPr lang="en-US" sz="2000" dirty="0">
              <a:latin typeface="Calibri" pitchFamily="34" charset="0"/>
              <a:ea typeface="Calibri" pitchFamily="34" charset="0"/>
              <a:cs typeface="Calibri" pitchFamily="34" charset="0"/>
            </a:endParaRPr>
          </a:p>
        </p:txBody>
      </p:sp>
      <p:sp>
        <p:nvSpPr>
          <p:cNvPr id="3" name="Slide Number Placeholder 2"/>
          <p:cNvSpPr>
            <a:spLocks noGrp="1"/>
          </p:cNvSpPr>
          <p:nvPr>
            <p:ph type="sldNum" sz="quarter" idx="12"/>
          </p:nvPr>
        </p:nvSpPr>
        <p:spPr/>
        <p:txBody>
          <a:bodyPr/>
          <a:lstStyle/>
          <a:p>
            <a:fld id="{D4DB3594-E0E1-48C7-8F41-2844C4E2E752}" type="slidenum">
              <a:rPr lang="en-US" smtClean="0"/>
              <a:t>3</a:t>
            </a:fld>
            <a:endParaRPr lang="en-US"/>
          </a:p>
        </p:txBody>
      </p:sp>
    </p:spTree>
    <p:extLst>
      <p:ext uri="{BB962C8B-B14F-4D97-AF65-F5344CB8AC3E}">
        <p14:creationId xmlns:p14="http://schemas.microsoft.com/office/powerpoint/2010/main" val="38882269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533400"/>
            <a:ext cx="4572000" cy="2339102"/>
          </a:xfrm>
          <a:prstGeom prst="rect">
            <a:avLst/>
          </a:prstGeom>
          <a:noFill/>
        </p:spPr>
        <p:txBody>
          <a:bodyPr wrap="square" rtlCol="0">
            <a:spAutoFit/>
          </a:bodyPr>
          <a:lstStyle/>
          <a:p>
            <a:r>
              <a:rPr lang="en-US" sz="2400" b="1" dirty="0" smtClean="0"/>
              <a:t>Product Categories:</a:t>
            </a:r>
          </a:p>
          <a:p>
            <a:endParaRPr lang="en-US" sz="2400" dirty="0" smtClean="0"/>
          </a:p>
          <a:p>
            <a:pPr marL="285750" indent="-285750">
              <a:buFont typeface="Wingdings" pitchFamily="2" charset="2"/>
              <a:buChar char="§"/>
            </a:pPr>
            <a:r>
              <a:rPr lang="en-US" sz="2000" dirty="0" smtClean="0"/>
              <a:t>Oncology</a:t>
            </a:r>
          </a:p>
          <a:p>
            <a:pPr marL="285750" indent="-285750">
              <a:buFont typeface="Wingdings" pitchFamily="2" charset="2"/>
              <a:buChar char="§"/>
            </a:pPr>
            <a:r>
              <a:rPr lang="en-US" sz="2000" dirty="0" smtClean="0"/>
              <a:t>Diabetes</a:t>
            </a:r>
          </a:p>
          <a:p>
            <a:pPr marL="285750" indent="-285750">
              <a:buFont typeface="Wingdings" pitchFamily="2" charset="2"/>
              <a:buChar char="§"/>
            </a:pPr>
            <a:r>
              <a:rPr lang="en-US" sz="2000" dirty="0" smtClean="0"/>
              <a:t>Cardiovascular</a:t>
            </a:r>
          </a:p>
          <a:p>
            <a:pPr marL="285750" indent="-285750">
              <a:buFont typeface="Wingdings" pitchFamily="2" charset="2"/>
              <a:buChar char="§"/>
            </a:pPr>
            <a:r>
              <a:rPr lang="en-US" sz="2000" dirty="0" smtClean="0"/>
              <a:t>Over-the-Counter (OTC)</a:t>
            </a:r>
          </a:p>
          <a:p>
            <a:endParaRPr lang="en-US" dirty="0"/>
          </a:p>
        </p:txBody>
      </p:sp>
      <p:sp>
        <p:nvSpPr>
          <p:cNvPr id="3" name="Right Arrow 2"/>
          <p:cNvSpPr/>
          <p:nvPr/>
        </p:nvSpPr>
        <p:spPr>
          <a:xfrm>
            <a:off x="762000" y="3124200"/>
            <a:ext cx="2667000" cy="1600200"/>
          </a:xfrm>
          <a:prstGeom prst="right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Product Range</a:t>
            </a:r>
            <a:endParaRPr lang="en-US" dirty="0"/>
          </a:p>
        </p:txBody>
      </p:sp>
      <p:graphicFrame>
        <p:nvGraphicFramePr>
          <p:cNvPr id="4" name="Diagram 3"/>
          <p:cNvGraphicFramePr/>
          <p:nvPr>
            <p:extLst>
              <p:ext uri="{D42A27DB-BD31-4B8C-83A1-F6EECF244321}">
                <p14:modId xmlns:p14="http://schemas.microsoft.com/office/powerpoint/2010/main" val="3877844835"/>
              </p:ext>
            </p:extLst>
          </p:nvPr>
        </p:nvGraphicFramePr>
        <p:xfrm>
          <a:off x="4114800" y="2438400"/>
          <a:ext cx="4267200" cy="279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D4DB3594-E0E1-48C7-8F41-2844C4E2E752}" type="slidenum">
              <a:rPr lang="en-US" smtClean="0"/>
              <a:t>4</a:t>
            </a:fld>
            <a:endParaRPr lang="en-US"/>
          </a:p>
        </p:txBody>
      </p:sp>
    </p:spTree>
    <p:extLst>
      <p:ext uri="{BB962C8B-B14F-4D97-AF65-F5344CB8AC3E}">
        <p14:creationId xmlns:p14="http://schemas.microsoft.com/office/powerpoint/2010/main" val="31951378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381000"/>
            <a:ext cx="7315200" cy="461665"/>
          </a:xfrm>
          <a:prstGeom prst="rect">
            <a:avLst/>
          </a:prstGeom>
          <a:noFill/>
        </p:spPr>
        <p:txBody>
          <a:bodyPr wrap="square" rtlCol="0">
            <a:spAutoFit/>
          </a:bodyPr>
          <a:lstStyle/>
          <a:p>
            <a:r>
              <a:rPr lang="en-US" sz="2400" b="1" dirty="0" smtClean="0"/>
              <a:t>Mission Statement:</a:t>
            </a:r>
            <a:endParaRPr lang="en-US" sz="2400" b="1" dirty="0"/>
          </a:p>
        </p:txBody>
      </p:sp>
      <p:sp>
        <p:nvSpPr>
          <p:cNvPr id="3" name="Oval 2"/>
          <p:cNvSpPr/>
          <p:nvPr/>
        </p:nvSpPr>
        <p:spPr>
          <a:xfrm>
            <a:off x="990600" y="1295400"/>
            <a:ext cx="2133600" cy="1143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Innovation</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0349" y="2486023"/>
            <a:ext cx="2286000" cy="1166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8200" y="3681411"/>
            <a:ext cx="2133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4600" y="4795836"/>
            <a:ext cx="1981200" cy="1147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290887" y="2884763"/>
            <a:ext cx="1295400" cy="369332"/>
          </a:xfrm>
          <a:prstGeom prst="rect">
            <a:avLst/>
          </a:prstGeom>
          <a:noFill/>
        </p:spPr>
        <p:txBody>
          <a:bodyPr wrap="square" rtlCol="0">
            <a:spAutoFit/>
          </a:bodyPr>
          <a:lstStyle/>
          <a:p>
            <a:r>
              <a:rPr lang="en-US" dirty="0" err="1" smtClean="0">
                <a:solidFill>
                  <a:schemeClr val="bg1"/>
                </a:solidFill>
              </a:rPr>
              <a:t>Integrety</a:t>
            </a:r>
            <a:endParaRPr lang="en-US" dirty="0">
              <a:solidFill>
                <a:schemeClr val="bg1"/>
              </a:solidFill>
            </a:endParaRPr>
          </a:p>
        </p:txBody>
      </p:sp>
      <p:sp>
        <p:nvSpPr>
          <p:cNvPr id="5" name="TextBox 4"/>
          <p:cNvSpPr txBox="1"/>
          <p:nvPr/>
        </p:nvSpPr>
        <p:spPr>
          <a:xfrm>
            <a:off x="4943474" y="4039670"/>
            <a:ext cx="1543051" cy="369332"/>
          </a:xfrm>
          <a:prstGeom prst="rect">
            <a:avLst/>
          </a:prstGeom>
          <a:noFill/>
        </p:spPr>
        <p:txBody>
          <a:bodyPr wrap="square" rtlCol="0">
            <a:spAutoFit/>
          </a:bodyPr>
          <a:lstStyle/>
          <a:p>
            <a:r>
              <a:rPr lang="en-US" dirty="0" err="1" smtClean="0">
                <a:solidFill>
                  <a:schemeClr val="bg1"/>
                </a:solidFill>
              </a:rPr>
              <a:t>Accecibility</a:t>
            </a:r>
            <a:endParaRPr lang="en-US" dirty="0">
              <a:solidFill>
                <a:schemeClr val="bg1"/>
              </a:solidFill>
            </a:endParaRPr>
          </a:p>
        </p:txBody>
      </p:sp>
      <p:sp>
        <p:nvSpPr>
          <p:cNvPr id="6" name="TextBox 5"/>
          <p:cNvSpPr txBox="1"/>
          <p:nvPr/>
        </p:nvSpPr>
        <p:spPr>
          <a:xfrm>
            <a:off x="6781800" y="5211243"/>
            <a:ext cx="1295400" cy="369332"/>
          </a:xfrm>
          <a:prstGeom prst="rect">
            <a:avLst/>
          </a:prstGeom>
          <a:noFill/>
        </p:spPr>
        <p:txBody>
          <a:bodyPr wrap="square" rtlCol="0">
            <a:spAutoFit/>
          </a:bodyPr>
          <a:lstStyle/>
          <a:p>
            <a:r>
              <a:rPr lang="en-US" dirty="0" smtClean="0">
                <a:solidFill>
                  <a:schemeClr val="bg1"/>
                </a:solidFill>
              </a:rPr>
              <a:t>Quality</a:t>
            </a:r>
            <a:endParaRPr lang="en-US" dirty="0">
              <a:solidFill>
                <a:schemeClr val="bg1"/>
              </a:solidFill>
            </a:endParaRPr>
          </a:p>
        </p:txBody>
      </p:sp>
      <p:sp>
        <p:nvSpPr>
          <p:cNvPr id="7" name="Slide Number Placeholder 6"/>
          <p:cNvSpPr>
            <a:spLocks noGrp="1"/>
          </p:cNvSpPr>
          <p:nvPr>
            <p:ph type="sldNum" sz="quarter" idx="12"/>
          </p:nvPr>
        </p:nvSpPr>
        <p:spPr/>
        <p:txBody>
          <a:bodyPr/>
          <a:lstStyle/>
          <a:p>
            <a:fld id="{D4DB3594-E0E1-48C7-8F41-2844C4E2E752}" type="slidenum">
              <a:rPr lang="en-US" smtClean="0"/>
              <a:t>5</a:t>
            </a:fld>
            <a:endParaRPr lang="en-US"/>
          </a:p>
        </p:txBody>
      </p:sp>
    </p:spTree>
    <p:extLst>
      <p:ext uri="{BB962C8B-B14F-4D97-AF65-F5344CB8AC3E}">
        <p14:creationId xmlns:p14="http://schemas.microsoft.com/office/powerpoint/2010/main" val="1541912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xit" presetSubtype="0" fill="hold" grpId="0" nodeType="clickEffect">
                                  <p:stCondLst>
                                    <p:cond delay="0"/>
                                  </p:stCondLst>
                                  <p:childTnLst>
                                    <p:animEffect transition="out" filter="wipe(down)">
                                      <p:cBhvr>
                                        <p:cTn id="11" dur="180" accel="50000">
                                          <p:stCondLst>
                                            <p:cond delay="1820"/>
                                          </p:stCondLst>
                                        </p:cTn>
                                        <p:tgtEl>
                                          <p:spTgt spid="3"/>
                                        </p:tgtEl>
                                      </p:cBhvr>
                                    </p:animEffect>
                                    <p:anim calcmode="lin" valueType="num">
                                      <p:cBhvr>
                                        <p:cTn id="12" dur="1822" tmFilter="0,0; 0.14,0.31; 0.43,0.73; 0.71,0.91; 1.0,1.0">
                                          <p:stCondLst>
                                            <p:cond delay="0"/>
                                          </p:stCondLst>
                                        </p:cTn>
                                        <p:tgtEl>
                                          <p:spTgt spid="3"/>
                                        </p:tgtEl>
                                        <p:attrNameLst>
                                          <p:attrName>ppt_x</p:attrName>
                                        </p:attrNameLst>
                                      </p:cBhvr>
                                      <p:tavLst>
                                        <p:tav tm="0">
                                          <p:val>
                                            <p:strVal val="ppt_x"/>
                                          </p:val>
                                        </p:tav>
                                        <p:tav tm="100000">
                                          <p:val>
                                            <p:strVal val="#ppt_x+0.25"/>
                                          </p:val>
                                        </p:tav>
                                      </p:tavLst>
                                    </p:anim>
                                    <p:anim calcmode="lin" valueType="num">
                                      <p:cBhvr>
                                        <p:cTn id="13" dur="178">
                                          <p:stCondLst>
                                            <p:cond delay="1822"/>
                                          </p:stCondLst>
                                        </p:cTn>
                                        <p:tgtEl>
                                          <p:spTgt spid="3"/>
                                        </p:tgtEl>
                                        <p:attrNameLst>
                                          <p:attrName>ppt_x</p:attrName>
                                        </p:attrNameLst>
                                      </p:cBhvr>
                                      <p:tavLst>
                                        <p:tav tm="0">
                                          <p:val>
                                            <p:strVal val="ppt_x"/>
                                          </p:val>
                                        </p:tav>
                                        <p:tav tm="100000">
                                          <p:val>
                                            <p:strVal val="ppt_x"/>
                                          </p:val>
                                        </p:tav>
                                      </p:tavLst>
                                    </p:anim>
                                    <p:anim calcmode="lin" valueType="num">
                                      <p:cBhvr>
                                        <p:cTn id="14" dur="664" tmFilter="0.0,0.0;0.25,0.07;0.50,0.2;0.75,0.467;1.0,1.0">
                                          <p:stCondLst>
                                            <p:cond delay="0"/>
                                          </p:stCondLst>
                                        </p:cTn>
                                        <p:tgtEl>
                                          <p:spTgt spid="3"/>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5" dur="664" tmFilter="0, 0; 0.125,0.2665; 0.25,0.4; 0.375,0.465; 0.5,0.5;  0.625,0.535; 0.75,0.6; 0.875,0.7335; 1,1">
                                          <p:stCondLst>
                                            <p:cond delay="664"/>
                                          </p:stCondLst>
                                        </p:cTn>
                                        <p:tgtEl>
                                          <p:spTgt spid="3"/>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6" dur="332" tmFilter="0, 0; 0.125,0.2665; 0.25,0.4; 0.375,0.465; 0.5,0.5;  0.625,0.535; 0.75,0.6; 0.875,0.7335; 1,1">
                                          <p:stCondLst>
                                            <p:cond delay="1324"/>
                                          </p:stCondLst>
                                        </p:cTn>
                                        <p:tgtEl>
                                          <p:spTgt spid="3"/>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7" dur="164" tmFilter="0, 0; 0.125,0.2665; 0.25,0.4; 0.375,0.465; 0.5,0.5;  0.625,0.535; 0.75,0.6; 0.875,0.7335; 1,1">
                                          <p:stCondLst>
                                            <p:cond delay="1656"/>
                                          </p:stCondLst>
                                        </p:cTn>
                                        <p:tgtEl>
                                          <p:spTgt spid="3"/>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8" dur="180" accel="50000">
                                          <p:stCondLst>
                                            <p:cond delay="1820"/>
                                          </p:stCondLst>
                                        </p:cTn>
                                        <p:tgtEl>
                                          <p:spTgt spid="3"/>
                                        </p:tgtEl>
                                        <p:attrNameLst>
                                          <p:attrName>ppt_y</p:attrName>
                                        </p:attrNameLst>
                                      </p:cBhvr>
                                      <p:tavLst>
                                        <p:tav tm="0">
                                          <p:val>
                                            <p:strVal val="ppt_y"/>
                                          </p:val>
                                        </p:tav>
                                        <p:tav tm="100000">
                                          <p:val>
                                            <p:strVal val="ppt_y+ppt_h"/>
                                          </p:val>
                                        </p:tav>
                                      </p:tavLst>
                                    </p:anim>
                                    <p:animScale>
                                      <p:cBhvr>
                                        <p:cTn id="19" dur="26">
                                          <p:stCondLst>
                                            <p:cond delay="620"/>
                                          </p:stCondLst>
                                        </p:cTn>
                                        <p:tgtEl>
                                          <p:spTgt spid="3"/>
                                        </p:tgtEl>
                                      </p:cBhvr>
                                      <p:to x="100000" y="60000"/>
                                    </p:animScale>
                                    <p:animScale>
                                      <p:cBhvr>
                                        <p:cTn id="20" dur="166" decel="50000">
                                          <p:stCondLst>
                                            <p:cond delay="646"/>
                                          </p:stCondLst>
                                        </p:cTn>
                                        <p:tgtEl>
                                          <p:spTgt spid="3"/>
                                        </p:tgtEl>
                                      </p:cBhvr>
                                      <p:to x="100000" y="100000"/>
                                    </p:animScale>
                                    <p:animScale>
                                      <p:cBhvr>
                                        <p:cTn id="21" dur="26">
                                          <p:stCondLst>
                                            <p:cond delay="1312"/>
                                          </p:stCondLst>
                                        </p:cTn>
                                        <p:tgtEl>
                                          <p:spTgt spid="3"/>
                                        </p:tgtEl>
                                      </p:cBhvr>
                                      <p:to x="100000" y="80000"/>
                                    </p:animScale>
                                    <p:animScale>
                                      <p:cBhvr>
                                        <p:cTn id="22" dur="166" decel="50000">
                                          <p:stCondLst>
                                            <p:cond delay="1338"/>
                                          </p:stCondLst>
                                        </p:cTn>
                                        <p:tgtEl>
                                          <p:spTgt spid="3"/>
                                        </p:tgtEl>
                                      </p:cBhvr>
                                      <p:to x="100000" y="100000"/>
                                    </p:animScale>
                                    <p:animScale>
                                      <p:cBhvr>
                                        <p:cTn id="23" dur="26">
                                          <p:stCondLst>
                                            <p:cond delay="1642"/>
                                          </p:stCondLst>
                                        </p:cTn>
                                        <p:tgtEl>
                                          <p:spTgt spid="3"/>
                                        </p:tgtEl>
                                      </p:cBhvr>
                                      <p:to x="100000" y="90000"/>
                                    </p:animScale>
                                    <p:animScale>
                                      <p:cBhvr>
                                        <p:cTn id="24" dur="166" decel="50000">
                                          <p:stCondLst>
                                            <p:cond delay="1668"/>
                                          </p:stCondLst>
                                        </p:cTn>
                                        <p:tgtEl>
                                          <p:spTgt spid="3"/>
                                        </p:tgtEl>
                                      </p:cBhvr>
                                      <p:to x="100000" y="100000"/>
                                    </p:animScale>
                                    <p:animScale>
                                      <p:cBhvr>
                                        <p:cTn id="25" dur="26">
                                          <p:stCondLst>
                                            <p:cond delay="1808"/>
                                          </p:stCondLst>
                                        </p:cTn>
                                        <p:tgtEl>
                                          <p:spTgt spid="3"/>
                                        </p:tgtEl>
                                      </p:cBhvr>
                                      <p:to x="100000" y="95000"/>
                                    </p:animScale>
                                    <p:animScale>
                                      <p:cBhvr>
                                        <p:cTn id="26" dur="166" decel="50000">
                                          <p:stCondLst>
                                            <p:cond delay="1834"/>
                                          </p:stCondLst>
                                        </p:cTn>
                                        <p:tgtEl>
                                          <p:spTgt spid="3"/>
                                        </p:tgtEl>
                                      </p:cBhvr>
                                      <p:to x="100000" y="100000"/>
                                    </p:animScale>
                                    <p:set>
                                      <p:cBhvr>
                                        <p:cTn id="27" dur="1" fill="hold">
                                          <p:stCondLst>
                                            <p:cond delay="1999"/>
                                          </p:stCondLst>
                                        </p:cTn>
                                        <p:tgtEl>
                                          <p:spTgt spid="3"/>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26" presetClass="exit" presetSubtype="0" fill="hold" nodeType="clickEffect">
                                  <p:stCondLst>
                                    <p:cond delay="0"/>
                                  </p:stCondLst>
                                  <p:childTnLst>
                                    <p:animEffect transition="out" filter="wipe(down)">
                                      <p:cBhvr>
                                        <p:cTn id="31" dur="180" accel="50000">
                                          <p:stCondLst>
                                            <p:cond delay="1820"/>
                                          </p:stCondLst>
                                        </p:cTn>
                                        <p:tgtEl>
                                          <p:spTgt spid="2050"/>
                                        </p:tgtEl>
                                      </p:cBhvr>
                                    </p:animEffect>
                                    <p:anim calcmode="lin" valueType="num">
                                      <p:cBhvr>
                                        <p:cTn id="32" dur="1822" tmFilter="0,0; 0.14,0.31; 0.43,0.73; 0.71,0.91; 1.0,1.0">
                                          <p:stCondLst>
                                            <p:cond delay="0"/>
                                          </p:stCondLst>
                                        </p:cTn>
                                        <p:tgtEl>
                                          <p:spTgt spid="2050"/>
                                        </p:tgtEl>
                                        <p:attrNameLst>
                                          <p:attrName>ppt_x</p:attrName>
                                        </p:attrNameLst>
                                      </p:cBhvr>
                                      <p:tavLst>
                                        <p:tav tm="0">
                                          <p:val>
                                            <p:strVal val="ppt_x"/>
                                          </p:val>
                                        </p:tav>
                                        <p:tav tm="100000">
                                          <p:val>
                                            <p:strVal val="#ppt_x+0.25"/>
                                          </p:val>
                                        </p:tav>
                                      </p:tavLst>
                                    </p:anim>
                                    <p:anim calcmode="lin" valueType="num">
                                      <p:cBhvr>
                                        <p:cTn id="33" dur="178">
                                          <p:stCondLst>
                                            <p:cond delay="1822"/>
                                          </p:stCondLst>
                                        </p:cTn>
                                        <p:tgtEl>
                                          <p:spTgt spid="2050"/>
                                        </p:tgtEl>
                                        <p:attrNameLst>
                                          <p:attrName>ppt_x</p:attrName>
                                        </p:attrNameLst>
                                      </p:cBhvr>
                                      <p:tavLst>
                                        <p:tav tm="0">
                                          <p:val>
                                            <p:strVal val="ppt_x"/>
                                          </p:val>
                                        </p:tav>
                                        <p:tav tm="100000">
                                          <p:val>
                                            <p:strVal val="ppt_x"/>
                                          </p:val>
                                        </p:tav>
                                      </p:tavLst>
                                    </p:anim>
                                    <p:anim calcmode="lin" valueType="num">
                                      <p:cBhvr>
                                        <p:cTn id="34" dur="664" tmFilter="0.0,0.0;0.25,0.07;0.50,0.2;0.75,0.467;1.0,1.0">
                                          <p:stCondLst>
                                            <p:cond delay="0"/>
                                          </p:stCondLst>
                                        </p:cTn>
                                        <p:tgtEl>
                                          <p:spTgt spid="2050"/>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35" dur="664" tmFilter="0, 0; 0.125,0.2665; 0.25,0.4; 0.375,0.465; 0.5,0.5;  0.625,0.535; 0.75,0.6; 0.875,0.7335; 1,1">
                                          <p:stCondLst>
                                            <p:cond delay="664"/>
                                          </p:stCondLst>
                                        </p:cTn>
                                        <p:tgtEl>
                                          <p:spTgt spid="2050"/>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36" dur="332" tmFilter="0, 0; 0.125,0.2665; 0.25,0.4; 0.375,0.465; 0.5,0.5;  0.625,0.535; 0.75,0.6; 0.875,0.7335; 1,1">
                                          <p:stCondLst>
                                            <p:cond delay="1324"/>
                                          </p:stCondLst>
                                        </p:cTn>
                                        <p:tgtEl>
                                          <p:spTgt spid="2050"/>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37" dur="164" tmFilter="0, 0; 0.125,0.2665; 0.25,0.4; 0.375,0.465; 0.5,0.5;  0.625,0.535; 0.75,0.6; 0.875,0.7335; 1,1">
                                          <p:stCondLst>
                                            <p:cond delay="1656"/>
                                          </p:stCondLst>
                                        </p:cTn>
                                        <p:tgtEl>
                                          <p:spTgt spid="2050"/>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38" dur="180" accel="50000">
                                          <p:stCondLst>
                                            <p:cond delay="1820"/>
                                          </p:stCondLst>
                                        </p:cTn>
                                        <p:tgtEl>
                                          <p:spTgt spid="2050"/>
                                        </p:tgtEl>
                                        <p:attrNameLst>
                                          <p:attrName>ppt_y</p:attrName>
                                        </p:attrNameLst>
                                      </p:cBhvr>
                                      <p:tavLst>
                                        <p:tav tm="0">
                                          <p:val>
                                            <p:strVal val="ppt_y"/>
                                          </p:val>
                                        </p:tav>
                                        <p:tav tm="100000">
                                          <p:val>
                                            <p:strVal val="ppt_y+ppt_h"/>
                                          </p:val>
                                        </p:tav>
                                      </p:tavLst>
                                    </p:anim>
                                    <p:animScale>
                                      <p:cBhvr>
                                        <p:cTn id="39" dur="26">
                                          <p:stCondLst>
                                            <p:cond delay="620"/>
                                          </p:stCondLst>
                                        </p:cTn>
                                        <p:tgtEl>
                                          <p:spTgt spid="2050"/>
                                        </p:tgtEl>
                                      </p:cBhvr>
                                      <p:to x="100000" y="60000"/>
                                    </p:animScale>
                                    <p:animScale>
                                      <p:cBhvr>
                                        <p:cTn id="40" dur="166" decel="50000">
                                          <p:stCondLst>
                                            <p:cond delay="646"/>
                                          </p:stCondLst>
                                        </p:cTn>
                                        <p:tgtEl>
                                          <p:spTgt spid="2050"/>
                                        </p:tgtEl>
                                      </p:cBhvr>
                                      <p:to x="100000" y="100000"/>
                                    </p:animScale>
                                    <p:animScale>
                                      <p:cBhvr>
                                        <p:cTn id="41" dur="26">
                                          <p:stCondLst>
                                            <p:cond delay="1312"/>
                                          </p:stCondLst>
                                        </p:cTn>
                                        <p:tgtEl>
                                          <p:spTgt spid="2050"/>
                                        </p:tgtEl>
                                      </p:cBhvr>
                                      <p:to x="100000" y="80000"/>
                                    </p:animScale>
                                    <p:animScale>
                                      <p:cBhvr>
                                        <p:cTn id="42" dur="166" decel="50000">
                                          <p:stCondLst>
                                            <p:cond delay="1338"/>
                                          </p:stCondLst>
                                        </p:cTn>
                                        <p:tgtEl>
                                          <p:spTgt spid="2050"/>
                                        </p:tgtEl>
                                      </p:cBhvr>
                                      <p:to x="100000" y="100000"/>
                                    </p:animScale>
                                    <p:animScale>
                                      <p:cBhvr>
                                        <p:cTn id="43" dur="26">
                                          <p:stCondLst>
                                            <p:cond delay="1642"/>
                                          </p:stCondLst>
                                        </p:cTn>
                                        <p:tgtEl>
                                          <p:spTgt spid="2050"/>
                                        </p:tgtEl>
                                      </p:cBhvr>
                                      <p:to x="100000" y="90000"/>
                                    </p:animScale>
                                    <p:animScale>
                                      <p:cBhvr>
                                        <p:cTn id="44" dur="166" decel="50000">
                                          <p:stCondLst>
                                            <p:cond delay="1668"/>
                                          </p:stCondLst>
                                        </p:cTn>
                                        <p:tgtEl>
                                          <p:spTgt spid="2050"/>
                                        </p:tgtEl>
                                      </p:cBhvr>
                                      <p:to x="100000" y="100000"/>
                                    </p:animScale>
                                    <p:animScale>
                                      <p:cBhvr>
                                        <p:cTn id="45" dur="26">
                                          <p:stCondLst>
                                            <p:cond delay="1808"/>
                                          </p:stCondLst>
                                        </p:cTn>
                                        <p:tgtEl>
                                          <p:spTgt spid="2050"/>
                                        </p:tgtEl>
                                      </p:cBhvr>
                                      <p:to x="100000" y="95000"/>
                                    </p:animScale>
                                    <p:animScale>
                                      <p:cBhvr>
                                        <p:cTn id="46" dur="166" decel="50000">
                                          <p:stCondLst>
                                            <p:cond delay="1834"/>
                                          </p:stCondLst>
                                        </p:cTn>
                                        <p:tgtEl>
                                          <p:spTgt spid="2050"/>
                                        </p:tgtEl>
                                      </p:cBhvr>
                                      <p:to x="100000" y="100000"/>
                                    </p:animScale>
                                    <p:set>
                                      <p:cBhvr>
                                        <p:cTn id="47" dur="1" fill="hold">
                                          <p:stCondLst>
                                            <p:cond delay="1999"/>
                                          </p:stCondLst>
                                        </p:cTn>
                                        <p:tgtEl>
                                          <p:spTgt spid="2050"/>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26" presetClass="exit" presetSubtype="0" fill="hold" nodeType="clickEffect">
                                  <p:stCondLst>
                                    <p:cond delay="0"/>
                                  </p:stCondLst>
                                  <p:childTnLst>
                                    <p:animEffect transition="out" filter="wipe(down)">
                                      <p:cBhvr>
                                        <p:cTn id="51" dur="180" accel="50000">
                                          <p:stCondLst>
                                            <p:cond delay="1820"/>
                                          </p:stCondLst>
                                        </p:cTn>
                                        <p:tgtEl>
                                          <p:spTgt spid="2051"/>
                                        </p:tgtEl>
                                      </p:cBhvr>
                                    </p:animEffect>
                                    <p:anim calcmode="lin" valueType="num">
                                      <p:cBhvr>
                                        <p:cTn id="52" dur="1822" tmFilter="0,0; 0.14,0.31; 0.43,0.73; 0.71,0.91; 1.0,1.0">
                                          <p:stCondLst>
                                            <p:cond delay="0"/>
                                          </p:stCondLst>
                                        </p:cTn>
                                        <p:tgtEl>
                                          <p:spTgt spid="2051"/>
                                        </p:tgtEl>
                                        <p:attrNameLst>
                                          <p:attrName>ppt_x</p:attrName>
                                        </p:attrNameLst>
                                      </p:cBhvr>
                                      <p:tavLst>
                                        <p:tav tm="0">
                                          <p:val>
                                            <p:strVal val="ppt_x"/>
                                          </p:val>
                                        </p:tav>
                                        <p:tav tm="100000">
                                          <p:val>
                                            <p:strVal val="#ppt_x+0.25"/>
                                          </p:val>
                                        </p:tav>
                                      </p:tavLst>
                                    </p:anim>
                                    <p:anim calcmode="lin" valueType="num">
                                      <p:cBhvr>
                                        <p:cTn id="53" dur="178">
                                          <p:stCondLst>
                                            <p:cond delay="1822"/>
                                          </p:stCondLst>
                                        </p:cTn>
                                        <p:tgtEl>
                                          <p:spTgt spid="2051"/>
                                        </p:tgtEl>
                                        <p:attrNameLst>
                                          <p:attrName>ppt_x</p:attrName>
                                        </p:attrNameLst>
                                      </p:cBhvr>
                                      <p:tavLst>
                                        <p:tav tm="0">
                                          <p:val>
                                            <p:strVal val="ppt_x"/>
                                          </p:val>
                                        </p:tav>
                                        <p:tav tm="100000">
                                          <p:val>
                                            <p:strVal val="ppt_x"/>
                                          </p:val>
                                        </p:tav>
                                      </p:tavLst>
                                    </p:anim>
                                    <p:anim calcmode="lin" valueType="num">
                                      <p:cBhvr>
                                        <p:cTn id="54" dur="664" tmFilter="0.0,0.0;0.25,0.07;0.50,0.2;0.75,0.467;1.0,1.0">
                                          <p:stCondLst>
                                            <p:cond delay="0"/>
                                          </p:stCondLst>
                                        </p:cTn>
                                        <p:tgtEl>
                                          <p:spTgt spid="2051"/>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55" dur="664" tmFilter="0, 0; 0.125,0.2665; 0.25,0.4; 0.375,0.465; 0.5,0.5;  0.625,0.535; 0.75,0.6; 0.875,0.7335; 1,1">
                                          <p:stCondLst>
                                            <p:cond delay="664"/>
                                          </p:stCondLst>
                                        </p:cTn>
                                        <p:tgtEl>
                                          <p:spTgt spid="2051"/>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56" dur="332" tmFilter="0, 0; 0.125,0.2665; 0.25,0.4; 0.375,0.465; 0.5,0.5;  0.625,0.535; 0.75,0.6; 0.875,0.7335; 1,1">
                                          <p:stCondLst>
                                            <p:cond delay="1324"/>
                                          </p:stCondLst>
                                        </p:cTn>
                                        <p:tgtEl>
                                          <p:spTgt spid="2051"/>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57" dur="164" tmFilter="0, 0; 0.125,0.2665; 0.25,0.4; 0.375,0.465; 0.5,0.5;  0.625,0.535; 0.75,0.6; 0.875,0.7335; 1,1">
                                          <p:stCondLst>
                                            <p:cond delay="1656"/>
                                          </p:stCondLst>
                                        </p:cTn>
                                        <p:tgtEl>
                                          <p:spTgt spid="2051"/>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58" dur="180" accel="50000">
                                          <p:stCondLst>
                                            <p:cond delay="1820"/>
                                          </p:stCondLst>
                                        </p:cTn>
                                        <p:tgtEl>
                                          <p:spTgt spid="2051"/>
                                        </p:tgtEl>
                                        <p:attrNameLst>
                                          <p:attrName>ppt_y</p:attrName>
                                        </p:attrNameLst>
                                      </p:cBhvr>
                                      <p:tavLst>
                                        <p:tav tm="0">
                                          <p:val>
                                            <p:strVal val="ppt_y"/>
                                          </p:val>
                                        </p:tav>
                                        <p:tav tm="100000">
                                          <p:val>
                                            <p:strVal val="ppt_y+ppt_h"/>
                                          </p:val>
                                        </p:tav>
                                      </p:tavLst>
                                    </p:anim>
                                    <p:animScale>
                                      <p:cBhvr>
                                        <p:cTn id="59" dur="26">
                                          <p:stCondLst>
                                            <p:cond delay="620"/>
                                          </p:stCondLst>
                                        </p:cTn>
                                        <p:tgtEl>
                                          <p:spTgt spid="2051"/>
                                        </p:tgtEl>
                                      </p:cBhvr>
                                      <p:to x="100000" y="60000"/>
                                    </p:animScale>
                                    <p:animScale>
                                      <p:cBhvr>
                                        <p:cTn id="60" dur="166" decel="50000">
                                          <p:stCondLst>
                                            <p:cond delay="646"/>
                                          </p:stCondLst>
                                        </p:cTn>
                                        <p:tgtEl>
                                          <p:spTgt spid="2051"/>
                                        </p:tgtEl>
                                      </p:cBhvr>
                                      <p:to x="100000" y="100000"/>
                                    </p:animScale>
                                    <p:animScale>
                                      <p:cBhvr>
                                        <p:cTn id="61" dur="26">
                                          <p:stCondLst>
                                            <p:cond delay="1312"/>
                                          </p:stCondLst>
                                        </p:cTn>
                                        <p:tgtEl>
                                          <p:spTgt spid="2051"/>
                                        </p:tgtEl>
                                      </p:cBhvr>
                                      <p:to x="100000" y="80000"/>
                                    </p:animScale>
                                    <p:animScale>
                                      <p:cBhvr>
                                        <p:cTn id="62" dur="166" decel="50000">
                                          <p:stCondLst>
                                            <p:cond delay="1338"/>
                                          </p:stCondLst>
                                        </p:cTn>
                                        <p:tgtEl>
                                          <p:spTgt spid="2051"/>
                                        </p:tgtEl>
                                      </p:cBhvr>
                                      <p:to x="100000" y="100000"/>
                                    </p:animScale>
                                    <p:animScale>
                                      <p:cBhvr>
                                        <p:cTn id="63" dur="26">
                                          <p:stCondLst>
                                            <p:cond delay="1642"/>
                                          </p:stCondLst>
                                        </p:cTn>
                                        <p:tgtEl>
                                          <p:spTgt spid="2051"/>
                                        </p:tgtEl>
                                      </p:cBhvr>
                                      <p:to x="100000" y="90000"/>
                                    </p:animScale>
                                    <p:animScale>
                                      <p:cBhvr>
                                        <p:cTn id="64" dur="166" decel="50000">
                                          <p:stCondLst>
                                            <p:cond delay="1668"/>
                                          </p:stCondLst>
                                        </p:cTn>
                                        <p:tgtEl>
                                          <p:spTgt spid="2051"/>
                                        </p:tgtEl>
                                      </p:cBhvr>
                                      <p:to x="100000" y="100000"/>
                                    </p:animScale>
                                    <p:animScale>
                                      <p:cBhvr>
                                        <p:cTn id="65" dur="26">
                                          <p:stCondLst>
                                            <p:cond delay="1808"/>
                                          </p:stCondLst>
                                        </p:cTn>
                                        <p:tgtEl>
                                          <p:spTgt spid="2051"/>
                                        </p:tgtEl>
                                      </p:cBhvr>
                                      <p:to x="100000" y="95000"/>
                                    </p:animScale>
                                    <p:animScale>
                                      <p:cBhvr>
                                        <p:cTn id="66" dur="166" decel="50000">
                                          <p:stCondLst>
                                            <p:cond delay="1834"/>
                                          </p:stCondLst>
                                        </p:cTn>
                                        <p:tgtEl>
                                          <p:spTgt spid="2051"/>
                                        </p:tgtEl>
                                      </p:cBhvr>
                                      <p:to x="100000" y="100000"/>
                                    </p:animScale>
                                    <p:set>
                                      <p:cBhvr>
                                        <p:cTn id="67" dur="1" fill="hold">
                                          <p:stCondLst>
                                            <p:cond delay="1999"/>
                                          </p:stCondLst>
                                        </p:cTn>
                                        <p:tgtEl>
                                          <p:spTgt spid="2051"/>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26" presetClass="exit" presetSubtype="0" fill="hold" nodeType="clickEffect">
                                  <p:stCondLst>
                                    <p:cond delay="0"/>
                                  </p:stCondLst>
                                  <p:childTnLst>
                                    <p:animEffect transition="out" filter="wipe(down)">
                                      <p:cBhvr>
                                        <p:cTn id="71" dur="180" accel="50000">
                                          <p:stCondLst>
                                            <p:cond delay="1820"/>
                                          </p:stCondLst>
                                        </p:cTn>
                                        <p:tgtEl>
                                          <p:spTgt spid="2052"/>
                                        </p:tgtEl>
                                      </p:cBhvr>
                                    </p:animEffect>
                                    <p:anim calcmode="lin" valueType="num">
                                      <p:cBhvr>
                                        <p:cTn id="72" dur="1822" tmFilter="0,0; 0.14,0.31; 0.43,0.73; 0.71,0.91; 1.0,1.0">
                                          <p:stCondLst>
                                            <p:cond delay="0"/>
                                          </p:stCondLst>
                                        </p:cTn>
                                        <p:tgtEl>
                                          <p:spTgt spid="2052"/>
                                        </p:tgtEl>
                                        <p:attrNameLst>
                                          <p:attrName>ppt_x</p:attrName>
                                        </p:attrNameLst>
                                      </p:cBhvr>
                                      <p:tavLst>
                                        <p:tav tm="0">
                                          <p:val>
                                            <p:strVal val="ppt_x"/>
                                          </p:val>
                                        </p:tav>
                                        <p:tav tm="100000">
                                          <p:val>
                                            <p:strVal val="#ppt_x+0.25"/>
                                          </p:val>
                                        </p:tav>
                                      </p:tavLst>
                                    </p:anim>
                                    <p:anim calcmode="lin" valueType="num">
                                      <p:cBhvr>
                                        <p:cTn id="73" dur="178">
                                          <p:stCondLst>
                                            <p:cond delay="1822"/>
                                          </p:stCondLst>
                                        </p:cTn>
                                        <p:tgtEl>
                                          <p:spTgt spid="2052"/>
                                        </p:tgtEl>
                                        <p:attrNameLst>
                                          <p:attrName>ppt_x</p:attrName>
                                        </p:attrNameLst>
                                      </p:cBhvr>
                                      <p:tavLst>
                                        <p:tav tm="0">
                                          <p:val>
                                            <p:strVal val="ppt_x"/>
                                          </p:val>
                                        </p:tav>
                                        <p:tav tm="100000">
                                          <p:val>
                                            <p:strVal val="ppt_x"/>
                                          </p:val>
                                        </p:tav>
                                      </p:tavLst>
                                    </p:anim>
                                    <p:anim calcmode="lin" valueType="num">
                                      <p:cBhvr>
                                        <p:cTn id="74" dur="664" tmFilter="0.0,0.0;0.25,0.07;0.50,0.2;0.75,0.467;1.0,1.0">
                                          <p:stCondLst>
                                            <p:cond delay="0"/>
                                          </p:stCondLst>
                                        </p:cTn>
                                        <p:tgtEl>
                                          <p:spTgt spid="2052"/>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75" dur="664" tmFilter="0, 0; 0.125,0.2665; 0.25,0.4; 0.375,0.465; 0.5,0.5;  0.625,0.535; 0.75,0.6; 0.875,0.7335; 1,1">
                                          <p:stCondLst>
                                            <p:cond delay="664"/>
                                          </p:stCondLst>
                                        </p:cTn>
                                        <p:tgtEl>
                                          <p:spTgt spid="2052"/>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76" dur="332" tmFilter="0, 0; 0.125,0.2665; 0.25,0.4; 0.375,0.465; 0.5,0.5;  0.625,0.535; 0.75,0.6; 0.875,0.7335; 1,1">
                                          <p:stCondLst>
                                            <p:cond delay="1324"/>
                                          </p:stCondLst>
                                        </p:cTn>
                                        <p:tgtEl>
                                          <p:spTgt spid="2052"/>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77" dur="164" tmFilter="0, 0; 0.125,0.2665; 0.25,0.4; 0.375,0.465; 0.5,0.5;  0.625,0.535; 0.75,0.6; 0.875,0.7335; 1,1">
                                          <p:stCondLst>
                                            <p:cond delay="1656"/>
                                          </p:stCondLst>
                                        </p:cTn>
                                        <p:tgtEl>
                                          <p:spTgt spid="2052"/>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78" dur="180" accel="50000">
                                          <p:stCondLst>
                                            <p:cond delay="1820"/>
                                          </p:stCondLst>
                                        </p:cTn>
                                        <p:tgtEl>
                                          <p:spTgt spid="2052"/>
                                        </p:tgtEl>
                                        <p:attrNameLst>
                                          <p:attrName>ppt_y</p:attrName>
                                        </p:attrNameLst>
                                      </p:cBhvr>
                                      <p:tavLst>
                                        <p:tav tm="0">
                                          <p:val>
                                            <p:strVal val="ppt_y"/>
                                          </p:val>
                                        </p:tav>
                                        <p:tav tm="100000">
                                          <p:val>
                                            <p:strVal val="ppt_y+ppt_h"/>
                                          </p:val>
                                        </p:tav>
                                      </p:tavLst>
                                    </p:anim>
                                    <p:animScale>
                                      <p:cBhvr>
                                        <p:cTn id="79" dur="26">
                                          <p:stCondLst>
                                            <p:cond delay="620"/>
                                          </p:stCondLst>
                                        </p:cTn>
                                        <p:tgtEl>
                                          <p:spTgt spid="2052"/>
                                        </p:tgtEl>
                                      </p:cBhvr>
                                      <p:to x="100000" y="60000"/>
                                    </p:animScale>
                                    <p:animScale>
                                      <p:cBhvr>
                                        <p:cTn id="80" dur="166" decel="50000">
                                          <p:stCondLst>
                                            <p:cond delay="646"/>
                                          </p:stCondLst>
                                        </p:cTn>
                                        <p:tgtEl>
                                          <p:spTgt spid="2052"/>
                                        </p:tgtEl>
                                      </p:cBhvr>
                                      <p:to x="100000" y="100000"/>
                                    </p:animScale>
                                    <p:animScale>
                                      <p:cBhvr>
                                        <p:cTn id="81" dur="26">
                                          <p:stCondLst>
                                            <p:cond delay="1312"/>
                                          </p:stCondLst>
                                        </p:cTn>
                                        <p:tgtEl>
                                          <p:spTgt spid="2052"/>
                                        </p:tgtEl>
                                      </p:cBhvr>
                                      <p:to x="100000" y="80000"/>
                                    </p:animScale>
                                    <p:animScale>
                                      <p:cBhvr>
                                        <p:cTn id="82" dur="166" decel="50000">
                                          <p:stCondLst>
                                            <p:cond delay="1338"/>
                                          </p:stCondLst>
                                        </p:cTn>
                                        <p:tgtEl>
                                          <p:spTgt spid="2052"/>
                                        </p:tgtEl>
                                      </p:cBhvr>
                                      <p:to x="100000" y="100000"/>
                                    </p:animScale>
                                    <p:animScale>
                                      <p:cBhvr>
                                        <p:cTn id="83" dur="26">
                                          <p:stCondLst>
                                            <p:cond delay="1642"/>
                                          </p:stCondLst>
                                        </p:cTn>
                                        <p:tgtEl>
                                          <p:spTgt spid="2052"/>
                                        </p:tgtEl>
                                      </p:cBhvr>
                                      <p:to x="100000" y="90000"/>
                                    </p:animScale>
                                    <p:animScale>
                                      <p:cBhvr>
                                        <p:cTn id="84" dur="166" decel="50000">
                                          <p:stCondLst>
                                            <p:cond delay="1668"/>
                                          </p:stCondLst>
                                        </p:cTn>
                                        <p:tgtEl>
                                          <p:spTgt spid="2052"/>
                                        </p:tgtEl>
                                      </p:cBhvr>
                                      <p:to x="100000" y="100000"/>
                                    </p:animScale>
                                    <p:animScale>
                                      <p:cBhvr>
                                        <p:cTn id="85" dur="26">
                                          <p:stCondLst>
                                            <p:cond delay="1808"/>
                                          </p:stCondLst>
                                        </p:cTn>
                                        <p:tgtEl>
                                          <p:spTgt spid="2052"/>
                                        </p:tgtEl>
                                      </p:cBhvr>
                                      <p:to x="100000" y="95000"/>
                                    </p:animScale>
                                    <p:animScale>
                                      <p:cBhvr>
                                        <p:cTn id="86" dur="166" decel="50000">
                                          <p:stCondLst>
                                            <p:cond delay="1834"/>
                                          </p:stCondLst>
                                        </p:cTn>
                                        <p:tgtEl>
                                          <p:spTgt spid="2052"/>
                                        </p:tgtEl>
                                      </p:cBhvr>
                                      <p:to x="100000" y="100000"/>
                                    </p:animScale>
                                    <p:set>
                                      <p:cBhvr>
                                        <p:cTn id="87" dur="1" fill="hold">
                                          <p:stCondLst>
                                            <p:cond delay="1999"/>
                                          </p:stCondLst>
                                        </p:cTn>
                                        <p:tgtEl>
                                          <p:spTgt spid="205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4DB3594-E0E1-48C7-8F41-2844C4E2E752}" type="slidenum">
              <a:rPr lang="en-US" smtClean="0"/>
              <a:t>6</a:t>
            </a:fld>
            <a:endParaRPr lang="en-US"/>
          </a:p>
        </p:txBody>
      </p:sp>
      <p:pic>
        <p:nvPicPr>
          <p:cNvPr id="3" name="WhatsApp Video 2024-12-04 at 11.22.31_c3e11e4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33400" y="3886200"/>
            <a:ext cx="3200400" cy="1828800"/>
          </a:xfrm>
          <a:prstGeom prst="rect">
            <a:avLst/>
          </a:prstGeom>
        </p:spPr>
      </p:pic>
      <p:pic>
        <p:nvPicPr>
          <p:cNvPr id="4" name="WhatsApp Video 2024-12-04 at 11.22.32_f6165c37">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533400" y="1600200"/>
            <a:ext cx="3200400" cy="1828800"/>
          </a:xfrm>
          <a:prstGeom prst="rect">
            <a:avLst/>
          </a:prstGeom>
        </p:spPr>
      </p:pic>
      <p:sp>
        <p:nvSpPr>
          <p:cNvPr id="5" name="TextBox 4"/>
          <p:cNvSpPr txBox="1"/>
          <p:nvPr/>
        </p:nvSpPr>
        <p:spPr>
          <a:xfrm>
            <a:off x="685800" y="533400"/>
            <a:ext cx="2895600" cy="461665"/>
          </a:xfrm>
          <a:prstGeom prst="rect">
            <a:avLst/>
          </a:prstGeom>
          <a:noFill/>
        </p:spPr>
        <p:txBody>
          <a:bodyPr wrap="square" rtlCol="0">
            <a:spAutoFit/>
          </a:bodyPr>
          <a:lstStyle/>
          <a:p>
            <a:r>
              <a:rPr lang="en-US" sz="2400" b="1" dirty="0" smtClean="0"/>
              <a:t>Methodology:</a:t>
            </a:r>
            <a:endParaRPr lang="en-US" sz="2400" b="1" dirty="0"/>
          </a:p>
        </p:txBody>
      </p:sp>
      <p:pic>
        <p:nvPicPr>
          <p:cNvPr id="1027"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86200" y="1260474"/>
            <a:ext cx="4991100" cy="4454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38681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video>
              <p:cMediaNode vol="80000">
                <p:cTn id="13"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609600"/>
            <a:ext cx="7543800" cy="5355312"/>
          </a:xfrm>
          <a:prstGeom prst="rect">
            <a:avLst/>
          </a:prstGeom>
          <a:noFill/>
        </p:spPr>
        <p:txBody>
          <a:bodyPr wrap="square" rtlCol="0">
            <a:spAutoFit/>
          </a:bodyPr>
          <a:lstStyle/>
          <a:p>
            <a:r>
              <a:rPr lang="en-US" sz="2400" b="1" dirty="0" smtClean="0"/>
              <a:t>Financial Performance:</a:t>
            </a:r>
          </a:p>
          <a:p>
            <a:endParaRPr lang="en-US" dirty="0" smtClean="0"/>
          </a:p>
          <a:p>
            <a:pPr marL="342900" indent="-342900" algn="just">
              <a:buFont typeface="Wingdings" pitchFamily="2" charset="2"/>
              <a:buChar char="Ø"/>
            </a:pPr>
            <a:r>
              <a:rPr lang="en-US" sz="2000" dirty="0" smtClean="0">
                <a:latin typeface="Calibri" pitchFamily="34" charset="0"/>
                <a:ea typeface="Calibri" pitchFamily="34" charset="0"/>
                <a:cs typeface="Calibri" pitchFamily="34" charset="0"/>
              </a:rPr>
              <a:t>Product Category:</a:t>
            </a:r>
          </a:p>
          <a:p>
            <a:pPr marL="342900" indent="-342900" algn="just">
              <a:buFont typeface="+mj-lt"/>
              <a:buAutoNum type="arabicPeriod"/>
            </a:pPr>
            <a:r>
              <a:rPr lang="en-US" sz="2000" dirty="0" smtClean="0">
                <a:latin typeface="Calibri" pitchFamily="34" charset="0"/>
                <a:ea typeface="Calibri" pitchFamily="34" charset="0"/>
                <a:cs typeface="Calibri" pitchFamily="34" charset="0"/>
              </a:rPr>
              <a:t>Oncology</a:t>
            </a:r>
          </a:p>
          <a:p>
            <a:pPr marL="342900" indent="-342900" algn="just">
              <a:buFont typeface="+mj-lt"/>
              <a:buAutoNum type="arabicPeriod"/>
            </a:pPr>
            <a:r>
              <a:rPr lang="en-US" sz="2000" dirty="0" smtClean="0">
                <a:latin typeface="Calibri" pitchFamily="34" charset="0"/>
                <a:ea typeface="Calibri" pitchFamily="34" charset="0"/>
                <a:cs typeface="Calibri" pitchFamily="34" charset="0"/>
              </a:rPr>
              <a:t>Diabetes</a:t>
            </a:r>
          </a:p>
          <a:p>
            <a:pPr marL="342900" indent="-342900" algn="just">
              <a:buFont typeface="+mj-lt"/>
              <a:buAutoNum type="arabicPeriod"/>
            </a:pPr>
            <a:r>
              <a:rPr lang="en-US" sz="2000" dirty="0" smtClean="0">
                <a:latin typeface="Calibri" pitchFamily="34" charset="0"/>
                <a:ea typeface="Calibri" pitchFamily="34" charset="0"/>
                <a:cs typeface="Calibri" pitchFamily="34" charset="0"/>
              </a:rPr>
              <a:t>Cardiovascular</a:t>
            </a:r>
          </a:p>
          <a:p>
            <a:pPr algn="just"/>
            <a:endParaRPr lang="en-US" sz="2000" dirty="0">
              <a:latin typeface="Calibri" pitchFamily="34" charset="0"/>
              <a:ea typeface="Calibri" pitchFamily="34" charset="0"/>
              <a:cs typeface="Calibri" pitchFamily="34" charset="0"/>
            </a:endParaRPr>
          </a:p>
          <a:p>
            <a:pPr marL="342900" indent="-342900" algn="just">
              <a:buFont typeface="Wingdings" pitchFamily="2" charset="2"/>
              <a:buChar char="Ø"/>
            </a:pPr>
            <a:r>
              <a:rPr lang="en-US" sz="2000" dirty="0" smtClean="0">
                <a:latin typeface="Calibri" pitchFamily="34" charset="0"/>
                <a:ea typeface="Calibri" pitchFamily="34" charset="0"/>
                <a:cs typeface="Calibri" pitchFamily="34" charset="0"/>
              </a:rPr>
              <a:t>Product name:</a:t>
            </a:r>
          </a:p>
          <a:p>
            <a:pPr marL="342900" indent="-342900" algn="just">
              <a:buFont typeface="+mj-lt"/>
              <a:buAutoNum type="arabicPeriod"/>
            </a:pPr>
            <a:r>
              <a:rPr lang="en-US" sz="2000" dirty="0" err="1" smtClean="0">
                <a:latin typeface="Calibri" pitchFamily="34" charset="0"/>
                <a:ea typeface="Calibri" pitchFamily="34" charset="0"/>
                <a:cs typeface="Calibri" pitchFamily="34" charset="0"/>
              </a:rPr>
              <a:t>MediOnco</a:t>
            </a:r>
            <a:endParaRPr lang="en-US" sz="2000" dirty="0" smtClean="0">
              <a:latin typeface="Calibri" pitchFamily="34" charset="0"/>
              <a:ea typeface="Calibri" pitchFamily="34" charset="0"/>
              <a:cs typeface="Calibri" pitchFamily="34" charset="0"/>
            </a:endParaRPr>
          </a:p>
          <a:p>
            <a:pPr marL="342900" indent="-342900" algn="just">
              <a:buFont typeface="+mj-lt"/>
              <a:buAutoNum type="arabicPeriod"/>
            </a:pPr>
            <a:r>
              <a:rPr lang="en-US" sz="2000" dirty="0" err="1" smtClean="0">
                <a:latin typeface="Calibri" pitchFamily="34" charset="0"/>
                <a:ea typeface="Calibri" pitchFamily="34" charset="0"/>
                <a:cs typeface="Calibri" pitchFamily="34" charset="0"/>
              </a:rPr>
              <a:t>MediDiab</a:t>
            </a:r>
            <a:endParaRPr lang="en-US" sz="2000" dirty="0" smtClean="0">
              <a:latin typeface="Calibri" pitchFamily="34" charset="0"/>
              <a:ea typeface="Calibri" pitchFamily="34" charset="0"/>
              <a:cs typeface="Calibri" pitchFamily="34" charset="0"/>
            </a:endParaRPr>
          </a:p>
          <a:p>
            <a:pPr marL="342900" indent="-342900" algn="just">
              <a:buFont typeface="+mj-lt"/>
              <a:buAutoNum type="arabicPeriod"/>
            </a:pPr>
            <a:r>
              <a:rPr lang="en-US" sz="2000" dirty="0" err="1" smtClean="0">
                <a:latin typeface="Calibri" pitchFamily="34" charset="0"/>
                <a:ea typeface="Calibri" pitchFamily="34" charset="0"/>
                <a:cs typeface="Calibri" pitchFamily="34" charset="0"/>
              </a:rPr>
              <a:t>MediHeart</a:t>
            </a:r>
            <a:endParaRPr lang="en-US" sz="2000" dirty="0" smtClean="0">
              <a:latin typeface="Calibri" pitchFamily="34" charset="0"/>
              <a:ea typeface="Calibri" pitchFamily="34" charset="0"/>
              <a:cs typeface="Calibri" pitchFamily="34" charset="0"/>
            </a:endParaRPr>
          </a:p>
          <a:p>
            <a:pPr algn="just"/>
            <a:endParaRPr lang="en-US" sz="2000" dirty="0">
              <a:latin typeface="Calibri" pitchFamily="34" charset="0"/>
              <a:ea typeface="Calibri" pitchFamily="34" charset="0"/>
              <a:cs typeface="Calibri" pitchFamily="34" charset="0"/>
            </a:endParaRPr>
          </a:p>
          <a:p>
            <a:pPr marL="342900" indent="-342900" algn="just">
              <a:buFont typeface="Wingdings" pitchFamily="2" charset="2"/>
              <a:buChar char="Ø"/>
            </a:pPr>
            <a:r>
              <a:rPr lang="en-US" sz="2000" dirty="0" smtClean="0"/>
              <a:t>Revenue:</a:t>
            </a:r>
          </a:p>
          <a:p>
            <a:pPr marL="342900" indent="-342900" algn="just">
              <a:buFont typeface="+mj-lt"/>
              <a:buAutoNum type="arabicPeriod"/>
            </a:pPr>
            <a:r>
              <a:rPr lang="en-US" sz="2000" dirty="0" smtClean="0"/>
              <a:t>1,000,000,000</a:t>
            </a:r>
          </a:p>
          <a:p>
            <a:pPr marL="342900" indent="-342900" algn="just">
              <a:buFont typeface="+mj-lt"/>
              <a:buAutoNum type="arabicPeriod"/>
            </a:pPr>
            <a:r>
              <a:rPr lang="en-US" sz="2000" dirty="0" smtClean="0"/>
              <a:t>600,000,000</a:t>
            </a:r>
          </a:p>
          <a:p>
            <a:pPr marL="342900" indent="-342900" algn="just">
              <a:buFont typeface="+mj-lt"/>
              <a:buAutoNum type="arabicPeriod"/>
            </a:pPr>
            <a:r>
              <a:rPr lang="en-US" sz="2000" dirty="0" smtClean="0"/>
              <a:t>400,000,000</a:t>
            </a:r>
          </a:p>
          <a:p>
            <a:pPr algn="just"/>
            <a:endParaRPr lang="en-US" sz="2000" dirty="0">
              <a:latin typeface="Calibri" pitchFamily="34" charset="0"/>
              <a:ea typeface="Calibri" pitchFamily="34" charset="0"/>
              <a:cs typeface="Calibri" pitchFamily="34" charset="0"/>
            </a:endParaRPr>
          </a:p>
        </p:txBody>
      </p:sp>
      <p:sp>
        <p:nvSpPr>
          <p:cNvPr id="3" name="Slide Number Placeholder 2"/>
          <p:cNvSpPr>
            <a:spLocks noGrp="1"/>
          </p:cNvSpPr>
          <p:nvPr>
            <p:ph type="sldNum" sz="quarter" idx="12"/>
          </p:nvPr>
        </p:nvSpPr>
        <p:spPr/>
        <p:txBody>
          <a:bodyPr/>
          <a:lstStyle/>
          <a:p>
            <a:fld id="{D4DB3594-E0E1-48C7-8F41-2844C4E2E752}" type="slidenum">
              <a:rPr lang="en-US" smtClean="0"/>
              <a:t>7</a:t>
            </a:fld>
            <a:endParaRPr lang="en-US"/>
          </a:p>
        </p:txBody>
      </p:sp>
    </p:spTree>
    <p:extLst>
      <p:ext uri="{BB962C8B-B14F-4D97-AF65-F5344CB8AC3E}">
        <p14:creationId xmlns:p14="http://schemas.microsoft.com/office/powerpoint/2010/main" val="26113889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381000"/>
            <a:ext cx="7543800" cy="2431435"/>
          </a:xfrm>
          <a:prstGeom prst="rect">
            <a:avLst/>
          </a:prstGeom>
          <a:noFill/>
        </p:spPr>
        <p:txBody>
          <a:bodyPr wrap="square" rtlCol="0">
            <a:spAutoFit/>
          </a:bodyPr>
          <a:lstStyle/>
          <a:p>
            <a:pPr marL="342900" indent="-342900">
              <a:buFont typeface="Wingdings" pitchFamily="2" charset="2"/>
              <a:buChar char="Ø"/>
            </a:pPr>
            <a:r>
              <a:rPr lang="en-US" sz="2000" dirty="0" smtClean="0">
                <a:latin typeface="Calibri" pitchFamily="34" charset="0"/>
                <a:ea typeface="Calibri" pitchFamily="34" charset="0"/>
                <a:cs typeface="Calibri" pitchFamily="34" charset="0"/>
              </a:rPr>
              <a:t>Cost of Good </a:t>
            </a:r>
            <a:r>
              <a:rPr lang="en-US" sz="2000" dirty="0" err="1" smtClean="0">
                <a:latin typeface="Calibri" pitchFamily="34" charset="0"/>
                <a:ea typeface="Calibri" pitchFamily="34" charset="0"/>
                <a:cs typeface="Calibri" pitchFamily="34" charset="0"/>
              </a:rPr>
              <a:t>Solds</a:t>
            </a:r>
            <a:r>
              <a:rPr lang="en-US" sz="2000" dirty="0" smtClean="0">
                <a:latin typeface="Calibri" pitchFamily="34" charset="0"/>
                <a:ea typeface="Calibri" pitchFamily="34" charset="0"/>
                <a:cs typeface="Calibri" pitchFamily="34" charset="0"/>
              </a:rPr>
              <a:t>:</a:t>
            </a:r>
          </a:p>
          <a:p>
            <a:pPr marL="342900" indent="-342900">
              <a:buFont typeface="+mj-lt"/>
              <a:buAutoNum type="arabicPeriod"/>
            </a:pPr>
            <a:r>
              <a:rPr lang="en-US" sz="2000" dirty="0" smtClean="0"/>
              <a:t>600,000,000</a:t>
            </a:r>
          </a:p>
          <a:p>
            <a:pPr marL="342900" indent="-342900">
              <a:buFont typeface="+mj-lt"/>
              <a:buAutoNum type="arabicPeriod"/>
            </a:pPr>
            <a:r>
              <a:rPr lang="en-US" sz="2000" dirty="0" smtClean="0"/>
              <a:t>450,000,000</a:t>
            </a:r>
          </a:p>
          <a:p>
            <a:pPr marL="342900" indent="-342900">
              <a:buFont typeface="+mj-lt"/>
              <a:buAutoNum type="arabicPeriod"/>
            </a:pPr>
            <a:r>
              <a:rPr lang="en-US" sz="2000" dirty="0" smtClean="0"/>
              <a:t>280,000,000</a:t>
            </a:r>
          </a:p>
          <a:p>
            <a:endParaRPr lang="en-US" dirty="0">
              <a:latin typeface="Calibri" pitchFamily="34" charset="0"/>
              <a:ea typeface="Calibri" pitchFamily="34" charset="0"/>
              <a:cs typeface="Calibri" pitchFamily="34" charset="0"/>
            </a:endParaRPr>
          </a:p>
          <a:p>
            <a:r>
              <a:rPr lang="en-US" dirty="0" smtClean="0">
                <a:latin typeface="Calibri" pitchFamily="34" charset="0"/>
                <a:ea typeface="Calibri" pitchFamily="34" charset="0"/>
                <a:cs typeface="Calibri" pitchFamily="34" charset="0"/>
              </a:rPr>
              <a:t>	</a:t>
            </a:r>
          </a:p>
          <a:p>
            <a:pPr marL="342900" indent="-342900">
              <a:buFont typeface="+mj-lt"/>
              <a:buAutoNum type="arabicPeriod"/>
            </a:pPr>
            <a:endParaRPr lang="en-US" dirty="0">
              <a:latin typeface="Calibri" pitchFamily="34" charset="0"/>
              <a:ea typeface="Calibri" pitchFamily="34" charset="0"/>
              <a:cs typeface="Calibri" pitchFamily="34" charset="0"/>
            </a:endParaRPr>
          </a:p>
          <a:p>
            <a:endParaRPr lang="en-US" dirty="0">
              <a:latin typeface="Calibri" pitchFamily="34" charset="0"/>
              <a:ea typeface="Calibri" pitchFamily="34" charset="0"/>
              <a:cs typeface="Calibri" pitchFamily="34" charset="0"/>
            </a:endParaRPr>
          </a:p>
        </p:txBody>
      </p:sp>
      <p:pic>
        <p:nvPicPr>
          <p:cNvPr id="3073"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910655"/>
            <a:ext cx="7567886" cy="1899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457200" y="4133671"/>
            <a:ext cx="6629400" cy="1323439"/>
          </a:xfrm>
          <a:prstGeom prst="rect">
            <a:avLst/>
          </a:prstGeom>
          <a:noFill/>
        </p:spPr>
        <p:txBody>
          <a:bodyPr wrap="square" rtlCol="0">
            <a:spAutoFit/>
          </a:bodyPr>
          <a:lstStyle/>
          <a:p>
            <a:pPr marL="342900" indent="-342900">
              <a:buFont typeface="Wingdings" pitchFamily="2" charset="2"/>
              <a:buChar char="Ø"/>
            </a:pPr>
            <a:r>
              <a:rPr lang="en-US" sz="2000" dirty="0" smtClean="0"/>
              <a:t>Profit( Revenue-Cost of Goods Sold):</a:t>
            </a:r>
          </a:p>
          <a:p>
            <a:pPr marL="342900" indent="-342900">
              <a:buFont typeface="+mj-lt"/>
              <a:buAutoNum type="arabicPeriod"/>
            </a:pPr>
            <a:r>
              <a:rPr lang="en-US" sz="2000" dirty="0" smtClean="0"/>
              <a:t>300,000,000</a:t>
            </a:r>
          </a:p>
          <a:p>
            <a:pPr marL="342900" indent="-342900">
              <a:buFont typeface="+mj-lt"/>
              <a:buAutoNum type="arabicPeriod"/>
            </a:pPr>
            <a:r>
              <a:rPr lang="en-US" sz="2000" dirty="0" smtClean="0">
                <a:latin typeface="Calibri" pitchFamily="34" charset="0"/>
                <a:ea typeface="Calibri" pitchFamily="34" charset="0"/>
                <a:cs typeface="Calibri" pitchFamily="34" charset="0"/>
              </a:rPr>
              <a:t>150,000,000	</a:t>
            </a:r>
          </a:p>
          <a:p>
            <a:pPr marL="342900" indent="-342900">
              <a:buFont typeface="+mj-lt"/>
              <a:buAutoNum type="arabicPeriod"/>
            </a:pPr>
            <a:r>
              <a:rPr lang="en-US" sz="2000" dirty="0" smtClean="0">
                <a:latin typeface="Calibri" pitchFamily="34" charset="0"/>
                <a:ea typeface="Calibri" pitchFamily="34" charset="0"/>
                <a:cs typeface="Calibri" pitchFamily="34" charset="0"/>
              </a:rPr>
              <a:t>120,000,000</a:t>
            </a:r>
            <a:endParaRPr lang="en-US" sz="2000" dirty="0"/>
          </a:p>
        </p:txBody>
      </p:sp>
      <p:sp>
        <p:nvSpPr>
          <p:cNvPr id="6" name="Slide Number Placeholder 5"/>
          <p:cNvSpPr>
            <a:spLocks noGrp="1"/>
          </p:cNvSpPr>
          <p:nvPr>
            <p:ph type="sldNum" sz="quarter" idx="12"/>
          </p:nvPr>
        </p:nvSpPr>
        <p:spPr/>
        <p:txBody>
          <a:bodyPr/>
          <a:lstStyle/>
          <a:p>
            <a:fld id="{D4DB3594-E0E1-48C7-8F41-2844C4E2E752}" type="slidenum">
              <a:rPr lang="en-US" smtClean="0"/>
              <a:t>8</a:t>
            </a:fld>
            <a:endParaRPr lang="en-US"/>
          </a:p>
        </p:txBody>
      </p:sp>
    </p:spTree>
    <p:extLst>
      <p:ext uri="{BB962C8B-B14F-4D97-AF65-F5344CB8AC3E}">
        <p14:creationId xmlns:p14="http://schemas.microsoft.com/office/powerpoint/2010/main" val="23403801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33387" y="3352800"/>
            <a:ext cx="7620000" cy="3754874"/>
          </a:xfrm>
          <a:prstGeom prst="rect">
            <a:avLst/>
          </a:prstGeom>
          <a:noFill/>
        </p:spPr>
        <p:txBody>
          <a:bodyPr wrap="square" rtlCol="0">
            <a:spAutoFit/>
          </a:bodyPr>
          <a:lstStyle/>
          <a:p>
            <a:r>
              <a:rPr lang="en-US" sz="2400" b="1" dirty="0" smtClean="0"/>
              <a:t>Conclusions:</a:t>
            </a:r>
          </a:p>
          <a:p>
            <a:endParaRPr lang="en-US" dirty="0"/>
          </a:p>
          <a:p>
            <a:r>
              <a:rPr lang="en-US" sz="2000" dirty="0" smtClean="0"/>
              <a:t>Our focus on innovation, research and development, and sustainability has allowed us to expand into new markets, develop groundbreaking treatments, and improve the quality of life for millions of patients globally. We are committed to maintaining a strong R&amp;D investment, currently at 15% of revenue, which will ensure we stay at the forefront of pharmaceutical advancements.</a:t>
            </a:r>
          </a:p>
          <a:p>
            <a:endParaRPr lang="en-US" sz="2000" dirty="0"/>
          </a:p>
          <a:p>
            <a:endParaRPr lang="en-US" dirty="0" smtClean="0"/>
          </a:p>
          <a:p>
            <a:endParaRPr lang="en-US" dirty="0"/>
          </a:p>
        </p:txBody>
      </p:sp>
      <p:graphicFrame>
        <p:nvGraphicFramePr>
          <p:cNvPr id="3" name="Chart 2"/>
          <p:cNvGraphicFramePr>
            <a:graphicFrameLocks/>
          </p:cNvGraphicFramePr>
          <p:nvPr>
            <p:extLst>
              <p:ext uri="{D42A27DB-BD31-4B8C-83A1-F6EECF244321}">
                <p14:modId xmlns:p14="http://schemas.microsoft.com/office/powerpoint/2010/main" val="701370572"/>
              </p:ext>
            </p:extLst>
          </p:nvPr>
        </p:nvGraphicFramePr>
        <p:xfrm>
          <a:off x="1957386" y="381000"/>
          <a:ext cx="4976813" cy="2943225"/>
        </p:xfrm>
        <a:graphic>
          <a:graphicData uri="http://schemas.openxmlformats.org/drawingml/2006/chart">
            <c:chart xmlns:c="http://schemas.openxmlformats.org/drawingml/2006/chart" xmlns:r="http://schemas.openxmlformats.org/officeDocument/2006/relationships" r:id="rId2"/>
          </a:graphicData>
        </a:graphic>
      </p:graphicFrame>
      <p:sp>
        <p:nvSpPr>
          <p:cNvPr id="4" name="Slide Number Placeholder 3"/>
          <p:cNvSpPr>
            <a:spLocks noGrp="1"/>
          </p:cNvSpPr>
          <p:nvPr>
            <p:ph type="sldNum" sz="quarter" idx="12"/>
          </p:nvPr>
        </p:nvSpPr>
        <p:spPr/>
        <p:txBody>
          <a:bodyPr/>
          <a:lstStyle/>
          <a:p>
            <a:fld id="{D4DB3594-E0E1-48C7-8F41-2844C4E2E752}" type="slidenum">
              <a:rPr lang="en-US" smtClean="0"/>
              <a:t>9</a:t>
            </a:fld>
            <a:endParaRPr lang="en-US"/>
          </a:p>
        </p:txBody>
      </p:sp>
    </p:spTree>
    <p:extLst>
      <p:ext uri="{BB962C8B-B14F-4D97-AF65-F5344CB8AC3E}">
        <p14:creationId xmlns:p14="http://schemas.microsoft.com/office/powerpoint/2010/main" val="186942287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164</TotalTime>
  <Words>270</Words>
  <Application>Microsoft Office PowerPoint</Application>
  <PresentationFormat>On-screen Show (4:3)</PresentationFormat>
  <Paragraphs>74</Paragraphs>
  <Slides>10</Slides>
  <Notes>0</Notes>
  <HiddenSlides>0</HiddenSlides>
  <MMClips>2</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Concourse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16</cp:revision>
  <dcterms:created xsi:type="dcterms:W3CDTF">2024-12-03T18:29:41Z</dcterms:created>
  <dcterms:modified xsi:type="dcterms:W3CDTF">2024-12-04T05:36:55Z</dcterms:modified>
</cp:coreProperties>
</file>

<file path=docProps/thumbnail.jpeg>
</file>